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7" r:id="rId2"/>
  </p:sldMasterIdLst>
  <p:notesMasterIdLst>
    <p:notesMasterId r:id="rId17"/>
  </p:notesMasterIdLst>
  <p:handoutMasterIdLst>
    <p:handoutMasterId r:id="rId18"/>
  </p:handoutMasterIdLst>
  <p:sldIdLst>
    <p:sldId id="256" r:id="rId3"/>
    <p:sldId id="261" r:id="rId4"/>
    <p:sldId id="529" r:id="rId5"/>
    <p:sldId id="274" r:id="rId6"/>
    <p:sldId id="513" r:id="rId7"/>
    <p:sldId id="269" r:id="rId8"/>
    <p:sldId id="270" r:id="rId9"/>
    <p:sldId id="522" r:id="rId10"/>
    <p:sldId id="306" r:id="rId11"/>
    <p:sldId id="528" r:id="rId12"/>
    <p:sldId id="532" r:id="rId13"/>
    <p:sldId id="534" r:id="rId14"/>
    <p:sldId id="307" r:id="rId15"/>
    <p:sldId id="260" r:id="rId16"/>
  </p:sldIdLst>
  <p:sldSz cx="9144000" cy="5143500" type="screen16x9"/>
  <p:notesSz cx="6858000" cy="9144000"/>
  <p:defaultTextStyle>
    <a:defPPr>
      <a:defRPr lang="ca-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41"/>
    <p:restoredTop sz="94682"/>
  </p:normalViewPr>
  <p:slideViewPr>
    <p:cSldViewPr snapToGrid="0" snapToObjects="1" showGuides="1">
      <p:cViewPr varScale="1">
        <p:scale>
          <a:sx n="160" d="100"/>
          <a:sy n="160" d="100"/>
        </p:scale>
        <p:origin x="176" y="41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F1E2704-4B0E-1F44-9EF7-57C931ACB7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a:extLst>
              <a:ext uri="{FF2B5EF4-FFF2-40B4-BE49-F238E27FC236}">
                <a16:creationId xmlns:a16="http://schemas.microsoft.com/office/drawing/2014/main" id="{46779809-3E7C-E447-8917-B5E9F362F0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16B6F8-DF8A-3F47-89AE-F3FD51EB8164}" type="datetimeFigureOut">
              <a:t>2/5/23</a:t>
            </a:fld>
            <a:endParaRPr lang="en-GB"/>
          </a:p>
        </p:txBody>
      </p:sp>
      <p:sp>
        <p:nvSpPr>
          <p:cNvPr id="4" name="Marcador de pie de página 3">
            <a:extLst>
              <a:ext uri="{FF2B5EF4-FFF2-40B4-BE49-F238E27FC236}">
                <a16:creationId xmlns:a16="http://schemas.microsoft.com/office/drawing/2014/main" id="{367E348D-A986-F942-97A8-4E8A33893D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número de diapositiva 4">
            <a:extLst>
              <a:ext uri="{FF2B5EF4-FFF2-40B4-BE49-F238E27FC236}">
                <a16:creationId xmlns:a16="http://schemas.microsoft.com/office/drawing/2014/main" id="{7CF62C5C-5BAB-ED48-AB55-F0A013956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7D571F-D7DA-994D-A205-7344BE7DEF79}" type="slidenum">
              <a:t>‹#›</a:t>
            </a:fld>
            <a:endParaRPr lang="en-GB"/>
          </a:p>
        </p:txBody>
      </p:sp>
    </p:spTree>
    <p:extLst>
      <p:ext uri="{BB962C8B-B14F-4D97-AF65-F5344CB8AC3E}">
        <p14:creationId xmlns:p14="http://schemas.microsoft.com/office/powerpoint/2010/main" val="1925555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2E030-D993-4271-8EDE-FF2DD7ECA37C}" type="datetimeFigureOut">
              <a:rPr lang="en-US" smtClean="0"/>
              <a:t>5/2/23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48B4B-A357-4C41-B469-92F2CEA28F4D}" type="slidenum">
              <a:rPr lang="en-US" smtClean="0"/>
              <a:t>‹#›</a:t>
            </a:fld>
            <a:endParaRPr lang="en-US"/>
          </a:p>
        </p:txBody>
      </p:sp>
    </p:spTree>
    <p:extLst>
      <p:ext uri="{BB962C8B-B14F-4D97-AF65-F5344CB8AC3E}">
        <p14:creationId xmlns:p14="http://schemas.microsoft.com/office/powerpoint/2010/main" val="137530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Simulations with fine element models </a:t>
            </a:r>
          </a:p>
          <a:p>
            <a:r>
              <a:rPr lang="en-GB" dirty="0"/>
              <a:t>SVD</a:t>
            </a:r>
          </a:p>
          <a:p>
            <a:r>
              <a:rPr lang="en-GB" dirty="0"/>
              <a:t>Clustering</a:t>
            </a:r>
          </a:p>
          <a:p>
            <a:r>
              <a:rPr lang="en-GB" dirty="0"/>
              <a:t>Training with neural networks </a:t>
            </a:r>
          </a:p>
          <a:p>
            <a:endParaRPr lang="en-GB" dirty="0"/>
          </a:p>
        </p:txBody>
      </p:sp>
      <p:sp>
        <p:nvSpPr>
          <p:cNvPr id="4" name="Slide Number Placeholder 3"/>
          <p:cNvSpPr>
            <a:spLocks noGrp="1"/>
          </p:cNvSpPr>
          <p:nvPr>
            <p:ph type="sldNum" sz="quarter" idx="5"/>
          </p:nvPr>
        </p:nvSpPr>
        <p:spPr/>
        <p:txBody>
          <a:bodyPr/>
          <a:lstStyle/>
          <a:p>
            <a:fld id="{5AC89567-955D-7247-81BE-B62107995F60}" type="slidenum">
              <a:rPr lang="en-GB" smtClean="0"/>
              <a:t>5</a:t>
            </a:fld>
            <a:endParaRPr lang="en-GB"/>
          </a:p>
        </p:txBody>
      </p:sp>
    </p:spTree>
    <p:extLst>
      <p:ext uri="{BB962C8B-B14F-4D97-AF65-F5344CB8AC3E}">
        <p14:creationId xmlns:p14="http://schemas.microsoft.com/office/powerpoint/2010/main" val="3715309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Automatic selection of simulated ensemble members to adjust to the HPC capacities available </a:t>
            </a:r>
          </a:p>
          <a:p>
            <a:r>
              <a:rPr lang="en-GB" dirty="0"/>
              <a:t>Tropical cyclones prediction based on ML/DL </a:t>
            </a:r>
          </a:p>
        </p:txBody>
      </p:sp>
      <p:sp>
        <p:nvSpPr>
          <p:cNvPr id="4" name="Slide Number Placeholder 3"/>
          <p:cNvSpPr>
            <a:spLocks noGrp="1"/>
          </p:cNvSpPr>
          <p:nvPr>
            <p:ph type="sldNum" sz="quarter" idx="5"/>
          </p:nvPr>
        </p:nvSpPr>
        <p:spPr/>
        <p:txBody>
          <a:bodyPr/>
          <a:lstStyle/>
          <a:p>
            <a:fld id="{5AC89567-955D-7247-81BE-B62107995F60}" type="slidenum">
              <a:rPr lang="en-GB" smtClean="0"/>
              <a:t>6</a:t>
            </a:fld>
            <a:endParaRPr lang="en-GB"/>
          </a:p>
        </p:txBody>
      </p:sp>
    </p:spTree>
    <p:extLst>
      <p:ext uri="{BB962C8B-B14F-4D97-AF65-F5344CB8AC3E}">
        <p14:creationId xmlns:p14="http://schemas.microsoft.com/office/powerpoint/2010/main" val="372839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Seismic and tsunami urgent computing workflows consist of three main phases (Fig. \ref{fig:WP6_general_phases}):</a:t>
            </a:r>
          </a:p>
          <a:p>
            <a:r>
              <a:rPr lang="en-GB" dirty="0"/>
              <a:t>- A pre-processing phase, in which an ensemble of possible sources is defined based on seismic data assimilation and earthquake parameter estimation, with uncertainty.</a:t>
            </a:r>
          </a:p>
          <a:p>
            <a:r>
              <a:rPr lang="en-GB" dirty="0"/>
              <a:t>- A simulation phase, in which individual scenarios are simulated and ground shaking / tsunami inundation numerically quantified for all the scenarios in the ensemble</a:t>
            </a:r>
          </a:p>
          <a:p>
            <a:pPr marL="171450" indent="-171450">
              <a:buFontTx/>
              <a:buChar char="-"/>
            </a:pPr>
            <a:r>
              <a:rPr lang="en-GB" dirty="0"/>
              <a:t>A post-processing phase, in which simulation results are processed to produce probabilistic forecasts including both source and modelling uncertainty, eventually updated through newly available observations from the monitoring networks</a:t>
            </a:r>
          </a:p>
          <a:p>
            <a:pPr marL="171450" indent="-171450">
              <a:buFontTx/>
              <a:buChar char="-"/>
            </a:pPr>
            <a:endParaRPr lang="en-GB" dirty="0"/>
          </a:p>
          <a:p>
            <a:pPr marL="171450" indent="-171450">
              <a:buFontTx/>
              <a:buChar char="-"/>
            </a:pPr>
            <a:r>
              <a:rPr lang="en-GB" dirty="0"/>
              <a:t>Probabilistic Tsunami Forecasting (PTF) for tsunami early-warning and urgent computing is based on the generation of an ensemble of Faster Than Real Time (FTRT) tsunami simulations</a:t>
            </a:r>
          </a:p>
          <a:p>
            <a:pPr marL="171450" indent="-171450">
              <a:buFontTx/>
              <a:buChar char="-"/>
            </a:pPr>
            <a:r>
              <a:rPr lang="en-GB" sz="1200" b="0" i="0" u="none" strike="noStrike" kern="1200" dirty="0">
                <a:solidFill>
                  <a:schemeClr val="tx1"/>
                </a:solidFill>
                <a:effectLst/>
                <a:latin typeface="+mn-lt"/>
                <a:ea typeface="+mn-ea"/>
                <a:cs typeface="+mn-cs"/>
              </a:rPr>
              <a:t>Tsunami-</a:t>
            </a:r>
            <a:r>
              <a:rPr lang="en-GB" sz="1200" b="0" i="0" u="none" strike="noStrike" kern="1200" dirty="0" err="1">
                <a:solidFill>
                  <a:schemeClr val="tx1"/>
                </a:solidFill>
                <a:effectLst/>
                <a:latin typeface="+mn-lt"/>
                <a:ea typeface="+mn-ea"/>
                <a:cs typeface="+mn-cs"/>
              </a:rPr>
              <a:t>HySEA</a:t>
            </a:r>
            <a:r>
              <a:rPr lang="en-GB" sz="1200" b="0" i="0" u="none" strike="noStrike" kern="1200" dirty="0">
                <a:solidFill>
                  <a:schemeClr val="tx1"/>
                </a:solidFill>
                <a:effectLst/>
                <a:latin typeface="+mn-lt"/>
                <a:ea typeface="+mn-ea"/>
                <a:cs typeface="+mn-cs"/>
              </a:rPr>
              <a:t> GPU-based soft-ware</a:t>
            </a:r>
          </a:p>
          <a:p>
            <a:pPr marL="171450" indent="-171450">
              <a:buFontTx/>
              <a:buChar char="-"/>
            </a:pPr>
            <a:r>
              <a:rPr lang="en-GB" sz="1200" b="0" i="0" u="none" strike="noStrike" kern="1200" dirty="0">
                <a:solidFill>
                  <a:schemeClr val="tx1"/>
                </a:solidFill>
                <a:effectLst/>
                <a:latin typeface="+mn-lt"/>
                <a:ea typeface="+mn-ea"/>
                <a:cs typeface="+mn-cs"/>
              </a:rPr>
              <a:t>use of AI for rapid tsunami estimation</a:t>
            </a:r>
          </a:p>
          <a:p>
            <a:pPr marL="171450" indent="-171450">
              <a:buFontTx/>
              <a:buChar char="-"/>
            </a:pPr>
            <a:r>
              <a:rPr lang="en-GB" sz="1200" b="0" i="0" u="none" strike="noStrike" kern="1200" dirty="0">
                <a:solidFill>
                  <a:schemeClr val="tx1"/>
                </a:solidFill>
                <a:effectLst/>
                <a:latin typeface="+mn-lt"/>
                <a:ea typeface="+mn-ea"/>
                <a:cs typeface="+mn-cs"/>
              </a:rPr>
              <a:t>use of HPDA and AI tools to enhance event diagnostics and in deeper postprocessing analyse</a:t>
            </a:r>
          </a:p>
          <a:p>
            <a:pPr marL="171450" indent="-171450">
              <a:buFontTx/>
              <a:buChar char="-"/>
            </a:pPr>
            <a:endParaRPr lang="en-GB" sz="1200" b="0" i="0" u="none" strike="noStrike" kern="1200" dirty="0">
              <a:solidFill>
                <a:schemeClr val="tx1"/>
              </a:solidFill>
              <a:effectLst/>
              <a:latin typeface="+mn-lt"/>
              <a:ea typeface="+mn-ea"/>
              <a:cs typeface="+mn-cs"/>
            </a:endParaRPr>
          </a:p>
          <a:p>
            <a:pPr marL="171450" indent="-171450">
              <a:buFontTx/>
              <a:buChar char="-"/>
            </a:pPr>
            <a:endParaRPr lang="en-GB" sz="1200" b="0" i="0" u="none" strike="noStrike" kern="1200" dirty="0">
              <a:solidFill>
                <a:schemeClr val="tx1"/>
              </a:solidFill>
              <a:effectLst/>
              <a:latin typeface="+mn-lt"/>
              <a:ea typeface="+mn-ea"/>
              <a:cs typeface="+mn-cs"/>
            </a:endParaRPr>
          </a:p>
          <a:p>
            <a:pPr marL="171450" indent="-171450">
              <a:buFontTx/>
              <a:buChar char="-"/>
            </a:pPr>
            <a:endParaRPr lang="en-GB" sz="1200" b="0" i="0" u="none" strike="noStrike" kern="1200" dirty="0">
              <a:solidFill>
                <a:schemeClr val="tx1"/>
              </a:solidFill>
              <a:effectLst/>
              <a:latin typeface="+mn-lt"/>
              <a:ea typeface="+mn-ea"/>
              <a:cs typeface="+mn-cs"/>
            </a:endParaRPr>
          </a:p>
          <a:p>
            <a:pPr marL="171450" indent="-171450">
              <a:buFontTx/>
              <a:buChar char="-"/>
            </a:pP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5AC89567-955D-7247-81BE-B62107995F60}" type="slidenum">
              <a:rPr lang="en-GB" smtClean="0"/>
              <a:t>7</a:t>
            </a:fld>
            <a:endParaRPr lang="en-GB"/>
          </a:p>
        </p:txBody>
      </p:sp>
    </p:spTree>
    <p:extLst>
      <p:ext uri="{BB962C8B-B14F-4D97-AF65-F5344CB8AC3E}">
        <p14:creationId xmlns:p14="http://schemas.microsoft.com/office/powerpoint/2010/main" val="1372272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30af904478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Just mention set of services to store workflows components data, software used at deployment and </a:t>
            </a:r>
            <a:r>
              <a:rPr lang="en-US" dirty="0" err="1"/>
              <a:t>thw</a:t>
            </a:r>
            <a:r>
              <a:rPr lang="en-US" dirty="0"/>
              <a:t> workflow description is composed by the data pipelines (acquisition of data set, AI modes, images) computational code with </a:t>
            </a:r>
            <a:r>
              <a:rPr lang="en-US" dirty="0" err="1"/>
              <a:t>PyCOMPSs</a:t>
            </a:r>
            <a:r>
              <a:rPr lang="en-US" dirty="0"/>
              <a:t> a task-based programming model which allow to implement distributed workflows as python scripts and TOSCA </a:t>
            </a:r>
            <a:r>
              <a:rPr lang="en-US" dirty="0" err="1"/>
              <a:t>highlevel</a:t>
            </a:r>
            <a:r>
              <a:rPr lang="en-US" dirty="0"/>
              <a:t> </a:t>
            </a:r>
            <a:r>
              <a:rPr lang="en-US" dirty="0" err="1"/>
              <a:t>orchestrarion</a:t>
            </a:r>
            <a:r>
              <a:rPr lang="en-US" dirty="0"/>
              <a:t> of the workflow lifecycle (deployment and execution of </a:t>
            </a:r>
            <a:r>
              <a:rPr lang="en-US" dirty="0" err="1"/>
              <a:t>worflows</a:t>
            </a:r>
            <a:r>
              <a:rPr lang="en-US" dirty="0"/>
              <a:t> and Pipelines)</a:t>
            </a:r>
            <a:endParaRPr dirty="0"/>
          </a:p>
        </p:txBody>
      </p:sp>
      <p:sp>
        <p:nvSpPr>
          <p:cNvPr id="244" name="Google Shape;244;g130af904478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773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748B4B-A357-4C41-B469-92F2CEA28F4D}" type="slidenum">
              <a:rPr lang="en-US" smtClean="0"/>
              <a:t>10</a:t>
            </a:fld>
            <a:endParaRPr lang="en-US"/>
          </a:p>
        </p:txBody>
      </p:sp>
    </p:spTree>
    <p:extLst>
      <p:ext uri="{BB962C8B-B14F-4D97-AF65-F5344CB8AC3E}">
        <p14:creationId xmlns:p14="http://schemas.microsoft.com/office/powerpoint/2010/main" val="257568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C89567-955D-7247-81BE-B62107995F60}" type="slidenum">
              <a:rPr lang="en-GB" smtClean="0"/>
              <a:t>13</a:t>
            </a:fld>
            <a:endParaRPr lang="en-GB"/>
          </a:p>
        </p:txBody>
      </p:sp>
    </p:spTree>
    <p:extLst>
      <p:ext uri="{BB962C8B-B14F-4D97-AF65-F5344CB8AC3E}">
        <p14:creationId xmlns:p14="http://schemas.microsoft.com/office/powerpoint/2010/main" val="4008204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s://twitter.com/eFlows4HPC" TargetMode="External"/><Relationship Id="rId3" Type="http://schemas.openxmlformats.org/officeDocument/2006/relationships/image" Target="../media/image7.svg"/><Relationship Id="rId7" Type="http://schemas.openxmlformats.org/officeDocument/2006/relationships/hyperlink" Target="http://www.eflows4hpc.eu/" TargetMode="External"/><Relationship Id="rId12" Type="http://schemas.openxmlformats.org/officeDocument/2006/relationships/hyperlink" Target="mailto:https://twitter.com/eFlows4HPC" TargetMode="External"/><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emf"/><Relationship Id="rId11" Type="http://schemas.openxmlformats.org/officeDocument/2006/relationships/image" Target="../media/image11.emf"/><Relationship Id="rId5" Type="http://schemas.openxmlformats.org/officeDocument/2006/relationships/image" Target="../media/image5.jpeg"/><Relationship Id="rId10" Type="http://schemas.openxmlformats.org/officeDocument/2006/relationships/hyperlink" Target="http://www.linkedin.com/company/eflows4hpc" TargetMode="External"/><Relationship Id="rId4" Type="http://schemas.openxmlformats.org/officeDocument/2006/relationships/image" Target="../media/image8.jpeg"/><Relationship Id="rId9"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Flows4HPC" TargetMode="External"/><Relationship Id="rId3" Type="http://schemas.openxmlformats.org/officeDocument/2006/relationships/image" Target="../media/image7.svg"/><Relationship Id="rId7" Type="http://schemas.openxmlformats.org/officeDocument/2006/relationships/hyperlink" Target="http://www.eflows4hpc.eu/" TargetMode="External"/><Relationship Id="rId12" Type="http://schemas.openxmlformats.org/officeDocument/2006/relationships/hyperlink" Target="mailto:https://twitter.com/eFlows4HPC"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emf"/><Relationship Id="rId11" Type="http://schemas.openxmlformats.org/officeDocument/2006/relationships/image" Target="../media/image11.emf"/><Relationship Id="rId5" Type="http://schemas.openxmlformats.org/officeDocument/2006/relationships/image" Target="../media/image5.jpeg"/><Relationship Id="rId10" Type="http://schemas.openxmlformats.org/officeDocument/2006/relationships/hyperlink" Target="http://www.linkedin.com/company/eflows4hpc" TargetMode="External"/><Relationship Id="rId4" Type="http://schemas.openxmlformats.org/officeDocument/2006/relationships/image" Target="../media/image8.jpeg"/><Relationship Id="rId9"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E65266C-CE5D-434F-B02D-4D1185A147CA}"/>
              </a:ext>
            </a:extLst>
          </p:cNvPr>
          <p:cNvPicPr>
            <a:picLocks noChangeAspect="1"/>
          </p:cNvPicPr>
          <p:nvPr userDrawn="1"/>
        </p:nvPicPr>
        <p:blipFill>
          <a:blip r:embed="rId2"/>
          <a:stretch>
            <a:fillRect/>
          </a:stretch>
        </p:blipFill>
        <p:spPr>
          <a:xfrm>
            <a:off x="0" y="5056715"/>
            <a:ext cx="9144000" cy="86785"/>
          </a:xfrm>
          <a:prstGeom prst="rect">
            <a:avLst/>
          </a:prstGeom>
        </p:spPr>
      </p:pic>
      <p:pic>
        <p:nvPicPr>
          <p:cNvPr id="18" name="Imagen 17">
            <a:extLst>
              <a:ext uri="{FF2B5EF4-FFF2-40B4-BE49-F238E27FC236}">
                <a16:creationId xmlns:a16="http://schemas.microsoft.com/office/drawing/2014/main" id="{24B8BDE7-A80A-994E-8396-93F182C4BEA2}"/>
              </a:ext>
            </a:extLst>
          </p:cNvPr>
          <p:cNvPicPr>
            <a:picLocks noChangeAspect="1"/>
          </p:cNvPicPr>
          <p:nvPr userDrawn="1"/>
        </p:nvPicPr>
        <p:blipFill>
          <a:blip r:embed="rId3"/>
          <a:stretch>
            <a:fillRect/>
          </a:stretch>
        </p:blipFill>
        <p:spPr>
          <a:xfrm>
            <a:off x="-1" y="0"/>
            <a:ext cx="9165303" cy="2387600"/>
          </a:xfrm>
          <a:prstGeom prst="rect">
            <a:avLst/>
          </a:prstGeom>
        </p:spPr>
      </p:pic>
      <p:sp>
        <p:nvSpPr>
          <p:cNvPr id="2" name="Rectángulo 13">
            <a:extLst>
              <a:ext uri="{FF2B5EF4-FFF2-40B4-BE49-F238E27FC236}">
                <a16:creationId xmlns:a16="http://schemas.microsoft.com/office/drawing/2014/main" id="{BA064B00-7365-BE5E-6208-04BD0F5EF1AC}"/>
              </a:ext>
            </a:extLst>
          </p:cNvPr>
          <p:cNvSpPr/>
          <p:nvPr userDrawn="1"/>
        </p:nvSpPr>
        <p:spPr>
          <a:xfrm>
            <a:off x="3041582" y="4592481"/>
            <a:ext cx="5888455" cy="415498"/>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MCIN/AEI/10.13039/501100011033 and the European Union </a:t>
            </a:r>
            <a:r>
              <a:rPr lang="en-US" sz="700" noProof="0" dirty="0" err="1">
                <a:solidFill>
                  <a:schemeClr val="tx1"/>
                </a:solidFill>
                <a:latin typeface="+mn-lt"/>
                <a:cs typeface="Arial" panose="020B0604020202020204" pitchFamily="34" charset="0"/>
              </a:rPr>
              <a:t>NextGenerationEU</a:t>
            </a:r>
            <a:r>
              <a:rPr lang="en-US" sz="700" noProof="0" dirty="0">
                <a:solidFill>
                  <a:schemeClr val="tx1"/>
                </a:solidFill>
                <a:latin typeface="+mn-lt"/>
                <a:cs typeface="Arial" panose="020B0604020202020204" pitchFamily="34" charset="0"/>
              </a:rPr>
              <a:t>/PRTR (PCI2021-121957)</a:t>
            </a:r>
          </a:p>
        </p:txBody>
      </p:sp>
      <p:pic>
        <p:nvPicPr>
          <p:cNvPr id="4" name="Picture 3">
            <a:extLst>
              <a:ext uri="{FF2B5EF4-FFF2-40B4-BE49-F238E27FC236}">
                <a16:creationId xmlns:a16="http://schemas.microsoft.com/office/drawing/2014/main" id="{4BA824A3-D401-39EF-7047-E9871FE49D0F}"/>
              </a:ext>
            </a:extLst>
          </p:cNvPr>
          <p:cNvPicPr>
            <a:picLocks noChangeAspect="1"/>
          </p:cNvPicPr>
          <p:nvPr userDrawn="1"/>
        </p:nvPicPr>
        <p:blipFill>
          <a:blip r:embed="rId4"/>
          <a:stretch>
            <a:fillRect/>
          </a:stretch>
        </p:blipFill>
        <p:spPr>
          <a:xfrm>
            <a:off x="1203157" y="4579493"/>
            <a:ext cx="1838425" cy="428486"/>
          </a:xfrm>
          <a:prstGeom prst="rect">
            <a:avLst/>
          </a:prstGeom>
        </p:spPr>
      </p:pic>
    </p:spTree>
    <p:extLst>
      <p:ext uri="{BB962C8B-B14F-4D97-AF65-F5344CB8AC3E}">
        <p14:creationId xmlns:p14="http://schemas.microsoft.com/office/powerpoint/2010/main" val="3850003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449579" y="224709"/>
            <a:ext cx="6568350" cy="434026"/>
          </a:xfrm>
          <a:prstGeom prst="rect">
            <a:avLst/>
          </a:prstGeom>
        </p:spPr>
        <p:txBody>
          <a:bodyPr>
            <a:normAutofit/>
          </a:bodyPr>
          <a:lstStyle>
            <a:lvl1pPr algn="l">
              <a:defRPr sz="2400" b="0" i="0" baseline="0">
                <a:solidFill>
                  <a:schemeClr val="accent1"/>
                </a:solidFill>
                <a:latin typeface="+mn-lt"/>
                <a:cs typeface="Verdana"/>
              </a:defRPr>
            </a:lvl1pPr>
          </a:lstStyle>
          <a:p>
            <a:r>
              <a:rPr lang="en-US" noProof="0" dirty="0"/>
              <a:t>Title slide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449579" y="1031288"/>
            <a:ext cx="8278785" cy="3423315"/>
          </a:xfrm>
          <a:prstGeom prst="rect">
            <a:avLst/>
          </a:prstGeom>
        </p:spPr>
        <p:txBody>
          <a:bodyPr>
            <a:normAutofit/>
          </a:bodyPr>
          <a:lstStyle>
            <a:lvl1pPr marL="3429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n-lt"/>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First paragraph</a:t>
            </a:r>
          </a:p>
          <a:p>
            <a:pPr lvl="1"/>
            <a:r>
              <a:rPr lang="en-US" noProof="0" dirty="0"/>
              <a:t>Second paragraph</a:t>
            </a:r>
          </a:p>
          <a:p>
            <a:pPr lvl="2"/>
            <a:r>
              <a:rPr lang="en-US" noProof="0" dirty="0"/>
              <a:t>Third paragraph</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9" y="4747433"/>
            <a:ext cx="1764232"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ISC-HPC tutorial, May 2023</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997985" y="4807413"/>
            <a:ext cx="947895" cy="230832"/>
          </a:xfrm>
          <a:prstGeom prst="rect">
            <a:avLst/>
          </a:prstGeom>
        </p:spPr>
        <p:txBody>
          <a:bodyPr wrap="square">
            <a:spAutoFit/>
          </a:bodyPr>
          <a:lstStyle/>
          <a:p>
            <a:pPr algn="ctr"/>
            <a:r>
              <a:rPr lang="es-ES" sz="900" b="1" i="0" dirty="0">
                <a:solidFill>
                  <a:schemeClr val="tx1">
                    <a:lumMod val="50000"/>
                    <a:lumOff val="50000"/>
                  </a:schemeClr>
                </a:solidFill>
                <a:latin typeface="+mn-lt"/>
                <a:cs typeface="Verdana"/>
              </a:rPr>
              <a:t>21/05/2023</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699573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449579" y="224709"/>
            <a:ext cx="6568350" cy="434026"/>
          </a:xfrm>
          <a:prstGeom prst="rect">
            <a:avLst/>
          </a:prstGeom>
        </p:spPr>
        <p:txBody>
          <a:bodyPr>
            <a:normAutofit/>
          </a:bodyPr>
          <a:lstStyle>
            <a:lvl1pPr algn="l">
              <a:defRPr sz="2400" b="0" i="0" baseline="0">
                <a:solidFill>
                  <a:schemeClr val="accent1"/>
                </a:solidFill>
                <a:latin typeface="+mn-lt"/>
                <a:cs typeface="Verdana"/>
              </a:defRPr>
            </a:lvl1pPr>
          </a:lstStyle>
          <a:p>
            <a:r>
              <a:rPr lang="en-US" noProof="0" dirty="0"/>
              <a:t>Title table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449579" y="1100896"/>
            <a:ext cx="3976760" cy="546305"/>
          </a:xfrm>
          <a:prstGeom prst="rect">
            <a:avLst/>
          </a:prstGeom>
        </p:spPr>
        <p:txBody>
          <a:bodyPr/>
          <a:lstStyle>
            <a:lvl1pPr marL="0" indent="0">
              <a:buClr>
                <a:schemeClr val="accent1"/>
              </a:buClr>
              <a:buFont typeface="Arial" panose="020B0604020202020204" pitchFamily="34" charset="0"/>
              <a:buNone/>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yriad Pro" panose="020B0503030403020204" pitchFamily="34" charset="0"/>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yriad Pro" panose="020B0503030403020204" pitchFamily="34" charset="0"/>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Table</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9" y="4747433"/>
            <a:ext cx="1229029"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GECON 201</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997985" y="4807413"/>
            <a:ext cx="947895" cy="230832"/>
          </a:xfrm>
          <a:prstGeom prst="rect">
            <a:avLst/>
          </a:prstGeom>
        </p:spPr>
        <p:txBody>
          <a:bodyPr wrap="square">
            <a:spAutoFit/>
          </a:bodyPr>
          <a:lstStyle/>
          <a:p>
            <a:pPr algn="ctr"/>
            <a:r>
              <a:rPr lang="es-ES" sz="900" b="1" i="0" dirty="0">
                <a:solidFill>
                  <a:schemeClr val="tx1">
                    <a:lumMod val="50000"/>
                    <a:lumOff val="50000"/>
                  </a:schemeClr>
                </a:solidFill>
                <a:latin typeface="+mn-lt"/>
                <a:cs typeface="Verdana"/>
              </a:rPr>
              <a:t>21/09/2021</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304806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separator">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9CA998-1813-B54E-A05F-A7F3E9E0DB7E}"/>
              </a:ext>
            </a:extLst>
          </p:cNvPr>
          <p:cNvSpPr>
            <a:spLocks noGrp="1"/>
          </p:cNvSpPr>
          <p:nvPr>
            <p:ph type="sldNum" sz="quarter" idx="11"/>
          </p:nvPr>
        </p:nvSpPr>
        <p:spPr>
          <a:xfrm>
            <a:off x="6168192" y="6003266"/>
            <a:ext cx="2057400" cy="273844"/>
          </a:xfrm>
        </p:spPr>
        <p:txBody>
          <a:bodyPr/>
          <a:lstStyle/>
          <a:p>
            <a:fld id="{22BEB8B8-AB66-0D4A-92EE-378C12FDC4EA}" type="slidenum">
              <a:rPr lang="ca-ES"/>
              <a:t>‹#›</a:t>
            </a:fld>
            <a:endParaRPr lang="ca-ES"/>
          </a:p>
        </p:txBody>
      </p:sp>
      <p:sp>
        <p:nvSpPr>
          <p:cNvPr id="15" name="Rectángulo 14">
            <a:extLst>
              <a:ext uri="{FF2B5EF4-FFF2-40B4-BE49-F238E27FC236}">
                <a16:creationId xmlns:a16="http://schemas.microsoft.com/office/drawing/2014/main" id="{3E3BE89C-7515-8D48-8837-1FD328C9E970}"/>
              </a:ext>
            </a:extLst>
          </p:cNvPr>
          <p:cNvSpPr/>
          <p:nvPr userDrawn="1"/>
        </p:nvSpPr>
        <p:spPr>
          <a:xfrm>
            <a:off x="320634" y="2068872"/>
            <a:ext cx="8823366" cy="930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pic>
        <p:nvPicPr>
          <p:cNvPr id="9" name="Imagen 8">
            <a:extLst>
              <a:ext uri="{FF2B5EF4-FFF2-40B4-BE49-F238E27FC236}">
                <a16:creationId xmlns:a16="http://schemas.microsoft.com/office/drawing/2014/main" id="{9EB600BA-DD44-2C48-9053-FB0239ABFE7B}"/>
              </a:ext>
            </a:extLst>
          </p:cNvPr>
          <p:cNvPicPr>
            <a:picLocks noChangeAspect="1"/>
          </p:cNvPicPr>
          <p:nvPr userDrawn="1"/>
        </p:nvPicPr>
        <p:blipFill rotWithShape="1">
          <a:blip r:embed="rId2"/>
          <a:srcRect l="2876" t="810" r="4566" b="41530"/>
          <a:stretch/>
        </p:blipFill>
        <p:spPr>
          <a:xfrm rot="10800000">
            <a:off x="-1" y="3350385"/>
            <a:ext cx="9143998" cy="1808291"/>
          </a:xfrm>
          <a:prstGeom prst="rect">
            <a:avLst/>
          </a:prstGeom>
        </p:spPr>
      </p:pic>
      <p:pic>
        <p:nvPicPr>
          <p:cNvPr id="11" name="Imagen 10">
            <a:extLst>
              <a:ext uri="{FF2B5EF4-FFF2-40B4-BE49-F238E27FC236}">
                <a16:creationId xmlns:a16="http://schemas.microsoft.com/office/drawing/2014/main" id="{01B6C344-1771-804A-B280-1F1E630D68EE}"/>
              </a:ext>
            </a:extLst>
          </p:cNvPr>
          <p:cNvPicPr>
            <a:picLocks noChangeAspect="1"/>
          </p:cNvPicPr>
          <p:nvPr userDrawn="1"/>
        </p:nvPicPr>
        <p:blipFill rotWithShape="1">
          <a:blip r:embed="rId2"/>
          <a:srcRect l="3229" r="3837" b="50774"/>
          <a:stretch/>
        </p:blipFill>
        <p:spPr>
          <a:xfrm>
            <a:off x="1" y="2"/>
            <a:ext cx="9143999" cy="1543790"/>
          </a:xfrm>
          <a:prstGeom prst="rect">
            <a:avLst/>
          </a:prstGeom>
        </p:spPr>
      </p:pic>
      <p:sp>
        <p:nvSpPr>
          <p:cNvPr id="13" name="Título 1">
            <a:extLst>
              <a:ext uri="{FF2B5EF4-FFF2-40B4-BE49-F238E27FC236}">
                <a16:creationId xmlns:a16="http://schemas.microsoft.com/office/drawing/2014/main" id="{AD2EDF6B-5006-F54F-B832-AB3439B43D7C}"/>
              </a:ext>
            </a:extLst>
          </p:cNvPr>
          <p:cNvSpPr>
            <a:spLocks noGrp="1"/>
          </p:cNvSpPr>
          <p:nvPr>
            <p:ph type="title" hasCustomPrompt="1"/>
          </p:nvPr>
        </p:nvSpPr>
        <p:spPr>
          <a:xfrm>
            <a:off x="2915" y="2180262"/>
            <a:ext cx="9144000" cy="958041"/>
          </a:xfrm>
          <a:prstGeom prst="rect">
            <a:avLst/>
          </a:prstGeom>
        </p:spPr>
        <p:txBody>
          <a:bodyPr anchor="t"/>
          <a:lstStyle>
            <a:lvl1pPr algn="ctr">
              <a:lnSpc>
                <a:spcPct val="110000"/>
              </a:lnSpc>
              <a:defRPr sz="3600" b="1" i="0" cap="all" spc="0" baseline="0">
                <a:solidFill>
                  <a:schemeClr val="tx1">
                    <a:lumMod val="50000"/>
                    <a:lumOff val="50000"/>
                  </a:schemeClr>
                </a:solidFill>
                <a:latin typeface="+mn-lt"/>
                <a:cs typeface="Myriad Pro" panose="020B0503030403020204" pitchFamily="34" charset="0"/>
              </a:defRPr>
            </a:lvl1pPr>
          </a:lstStyle>
          <a:p>
            <a:r>
              <a:rPr lang="es-ES" dirty="0"/>
              <a:t>SEPARATOR  SLIDE</a:t>
            </a:r>
          </a:p>
        </p:txBody>
      </p:sp>
      <p:sp>
        <p:nvSpPr>
          <p:cNvPr id="14" name="Marcador de fecha 2">
            <a:extLst>
              <a:ext uri="{FF2B5EF4-FFF2-40B4-BE49-F238E27FC236}">
                <a16:creationId xmlns:a16="http://schemas.microsoft.com/office/drawing/2014/main" id="{B8FD8477-D610-CE47-A95E-E5D03D4D8151}"/>
              </a:ext>
            </a:extLst>
          </p:cNvPr>
          <p:cNvSpPr>
            <a:spLocks noGrp="1"/>
          </p:cNvSpPr>
          <p:nvPr>
            <p:ph type="dt" sz="half" idx="10"/>
          </p:nvPr>
        </p:nvSpPr>
        <p:spPr>
          <a:xfrm>
            <a:off x="628650" y="4767263"/>
            <a:ext cx="2057400" cy="273844"/>
          </a:xfrm>
        </p:spPr>
        <p:txBody>
          <a:bodyPr/>
          <a:lstStyle/>
          <a:p>
            <a:fld id="{922BE7BF-CCED-F744-8B50-9C71D8728E1E}" type="datetimeFigureOut">
              <a:rPr lang="ca-ES"/>
              <a:t>2/5/23</a:t>
            </a:fld>
            <a:endParaRPr lang="ca-ES" dirty="0"/>
          </a:p>
        </p:txBody>
      </p:sp>
    </p:spTree>
    <p:extLst>
      <p:ext uri="{BB962C8B-B14F-4D97-AF65-F5344CB8AC3E}">
        <p14:creationId xmlns:p14="http://schemas.microsoft.com/office/powerpoint/2010/main" val="1754307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thank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944471"/>
            <a:ext cx="9144000" cy="947363"/>
          </a:xfrm>
          <a:prstGeom prst="rect">
            <a:avLst/>
          </a:prstGeom>
        </p:spPr>
        <p:txBody>
          <a:bodyPr anchor="b"/>
          <a:lstStyle>
            <a:lvl1pPr algn="ctr">
              <a:defRPr sz="5400">
                <a:solidFill>
                  <a:schemeClr val="accent1"/>
                </a:solidFill>
                <a:latin typeface="+mn-lt"/>
                <a:ea typeface="Microsoft YaHei" panose="020B0503020204020204" pitchFamily="34" charset="-122"/>
              </a:defRPr>
            </a:lvl1pPr>
          </a:lstStyle>
          <a:p>
            <a:r>
              <a:rPr lang="es-ES" dirty="0"/>
              <a:t>THANKS</a:t>
            </a:r>
            <a:endParaRPr lang="en-US" dirty="0"/>
          </a:p>
        </p:txBody>
      </p:sp>
      <p:pic>
        <p:nvPicPr>
          <p:cNvPr id="15" name="Gráfico 14">
            <a:extLst>
              <a:ext uri="{FF2B5EF4-FFF2-40B4-BE49-F238E27FC236}">
                <a16:creationId xmlns:a16="http://schemas.microsoft.com/office/drawing/2014/main" id="{EFFDB3E9-9F85-4F42-88B0-245BA44F802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045" r="2687" b="20537"/>
          <a:stretch/>
        </p:blipFill>
        <p:spPr>
          <a:xfrm>
            <a:off x="2743128" y="2081209"/>
            <a:ext cx="3714233" cy="1313305"/>
          </a:xfrm>
          <a:prstGeom prst="rect">
            <a:avLst/>
          </a:prstGeom>
        </p:spPr>
      </p:pic>
      <p:pic>
        <p:nvPicPr>
          <p:cNvPr id="16" name="Imagen 15">
            <a:extLst>
              <a:ext uri="{FF2B5EF4-FFF2-40B4-BE49-F238E27FC236}">
                <a16:creationId xmlns:a16="http://schemas.microsoft.com/office/drawing/2014/main" id="{F4B0EFDE-E6E4-924B-B2B0-0CD28EBCB16F}"/>
              </a:ext>
            </a:extLst>
          </p:cNvPr>
          <p:cNvPicPr>
            <a:picLocks noChangeAspect="1"/>
          </p:cNvPicPr>
          <p:nvPr userDrawn="1"/>
        </p:nvPicPr>
        <p:blipFill rotWithShape="1">
          <a:blip r:embed="rId4"/>
          <a:srcRect l="4958" t="41890" r="6256" b="49684"/>
          <a:stretch/>
        </p:blipFill>
        <p:spPr>
          <a:xfrm>
            <a:off x="-2" y="-1"/>
            <a:ext cx="9144001" cy="356261"/>
          </a:xfrm>
          <a:prstGeom prst="rect">
            <a:avLst/>
          </a:prstGeom>
        </p:spPr>
      </p:pic>
      <p:pic>
        <p:nvPicPr>
          <p:cNvPr id="18" name="Imagen 17">
            <a:extLst>
              <a:ext uri="{FF2B5EF4-FFF2-40B4-BE49-F238E27FC236}">
                <a16:creationId xmlns:a16="http://schemas.microsoft.com/office/drawing/2014/main" id="{6DF8A917-6E19-674E-BF03-A0E8198273E2}"/>
              </a:ext>
            </a:extLst>
          </p:cNvPr>
          <p:cNvPicPr>
            <a:picLocks noChangeAspect="1"/>
          </p:cNvPicPr>
          <p:nvPr userDrawn="1"/>
        </p:nvPicPr>
        <p:blipFill rotWithShape="1">
          <a:blip r:embed="rId5"/>
          <a:srcRect l="2876" t="810" r="4448" b="52685"/>
          <a:stretch/>
        </p:blipFill>
        <p:spPr>
          <a:xfrm rot="10800000">
            <a:off x="0" y="3690850"/>
            <a:ext cx="9143999" cy="1458451"/>
          </a:xfrm>
          <a:prstGeom prst="rect">
            <a:avLst/>
          </a:prstGeom>
        </p:spPr>
      </p:pic>
      <p:pic>
        <p:nvPicPr>
          <p:cNvPr id="19" name="Imagen 18">
            <a:extLst>
              <a:ext uri="{FF2B5EF4-FFF2-40B4-BE49-F238E27FC236}">
                <a16:creationId xmlns:a16="http://schemas.microsoft.com/office/drawing/2014/main" id="{6CFFBAFF-BA40-324B-8F59-859FFC72440C}"/>
              </a:ext>
            </a:extLst>
          </p:cNvPr>
          <p:cNvPicPr>
            <a:picLocks noChangeAspect="1"/>
          </p:cNvPicPr>
          <p:nvPr userDrawn="1"/>
        </p:nvPicPr>
        <p:blipFill>
          <a:blip r:embed="rId6"/>
          <a:stretch>
            <a:fillRect/>
          </a:stretch>
        </p:blipFill>
        <p:spPr>
          <a:xfrm>
            <a:off x="1406615" y="4688228"/>
            <a:ext cx="364154" cy="242769"/>
          </a:xfrm>
          <a:prstGeom prst="rect">
            <a:avLst/>
          </a:prstGeom>
        </p:spPr>
      </p:pic>
      <p:sp>
        <p:nvSpPr>
          <p:cNvPr id="20" name="Rectángulo 19">
            <a:extLst>
              <a:ext uri="{FF2B5EF4-FFF2-40B4-BE49-F238E27FC236}">
                <a16:creationId xmlns:a16="http://schemas.microsoft.com/office/drawing/2014/main" id="{34D237DD-B890-774E-B41C-AF7119140962}"/>
              </a:ext>
            </a:extLst>
          </p:cNvPr>
          <p:cNvSpPr/>
          <p:nvPr userDrawn="1"/>
        </p:nvSpPr>
        <p:spPr>
          <a:xfrm>
            <a:off x="1783085" y="4663951"/>
            <a:ext cx="6641114" cy="307777"/>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a:t>
            </a:r>
          </a:p>
        </p:txBody>
      </p:sp>
      <p:sp>
        <p:nvSpPr>
          <p:cNvPr id="21" name="Rectángulo 20">
            <a:extLst>
              <a:ext uri="{FF2B5EF4-FFF2-40B4-BE49-F238E27FC236}">
                <a16:creationId xmlns:a16="http://schemas.microsoft.com/office/drawing/2014/main" id="{2C3EE9F5-0EE2-9B4F-A005-CE159618027E}"/>
              </a:ext>
            </a:extLst>
          </p:cNvPr>
          <p:cNvSpPr/>
          <p:nvPr userDrawn="1"/>
        </p:nvSpPr>
        <p:spPr>
          <a:xfrm>
            <a:off x="3797509" y="3824075"/>
            <a:ext cx="1712520" cy="300082"/>
          </a:xfrm>
          <a:prstGeom prst="rect">
            <a:avLst/>
          </a:prstGeom>
        </p:spPr>
        <p:txBody>
          <a:bodyPr wrap="none">
            <a:spAutoFit/>
          </a:bodyPr>
          <a:lstStyle/>
          <a:p>
            <a:r>
              <a:rPr lang="es-ES" b="1" dirty="0">
                <a:solidFill>
                  <a:schemeClr val="tx1">
                    <a:lumMod val="50000"/>
                    <a:lumOff val="50000"/>
                  </a:schemeClr>
                </a:solidFill>
                <a:latin typeface="+mn-lt"/>
                <a:hlinkClick r:id="rId7"/>
              </a:rPr>
              <a:t>www.eFlows4HPC.eu</a:t>
            </a:r>
            <a:endParaRPr lang="es-ES" b="1" dirty="0">
              <a:solidFill>
                <a:schemeClr val="tx1">
                  <a:lumMod val="50000"/>
                  <a:lumOff val="50000"/>
                </a:schemeClr>
              </a:solidFill>
              <a:latin typeface="+mn-lt"/>
            </a:endParaRPr>
          </a:p>
        </p:txBody>
      </p:sp>
      <p:pic>
        <p:nvPicPr>
          <p:cNvPr id="22" name="Imagen 21">
            <a:hlinkClick r:id="rId8" highlightClick="1"/>
            <a:hlinkHover r:id="rId8" highlightClick="1"/>
            <a:extLst>
              <a:ext uri="{FF2B5EF4-FFF2-40B4-BE49-F238E27FC236}">
                <a16:creationId xmlns:a16="http://schemas.microsoft.com/office/drawing/2014/main" id="{696EDF05-8693-3642-8164-ADC178A763AE}"/>
              </a:ext>
            </a:extLst>
          </p:cNvPr>
          <p:cNvPicPr>
            <a:picLocks noChangeAspect="1"/>
          </p:cNvPicPr>
          <p:nvPr userDrawn="1"/>
        </p:nvPicPr>
        <p:blipFill>
          <a:blip r:embed="rId9"/>
          <a:stretch>
            <a:fillRect/>
          </a:stretch>
        </p:blipFill>
        <p:spPr>
          <a:xfrm>
            <a:off x="3278293" y="4266438"/>
            <a:ext cx="256789" cy="256789"/>
          </a:xfrm>
          <a:prstGeom prst="rect">
            <a:avLst/>
          </a:prstGeom>
        </p:spPr>
      </p:pic>
      <p:pic>
        <p:nvPicPr>
          <p:cNvPr id="23" name="Imagen 22">
            <a:hlinkClick r:id="rId10" highlightClick="1"/>
            <a:hlinkHover r:id="rId10"/>
            <a:extLst>
              <a:ext uri="{FF2B5EF4-FFF2-40B4-BE49-F238E27FC236}">
                <a16:creationId xmlns:a16="http://schemas.microsoft.com/office/drawing/2014/main" id="{6137B883-4426-084F-8EEB-865082A93D10}"/>
              </a:ext>
            </a:extLst>
          </p:cNvPr>
          <p:cNvPicPr>
            <a:picLocks noChangeAspect="1"/>
          </p:cNvPicPr>
          <p:nvPr userDrawn="1"/>
        </p:nvPicPr>
        <p:blipFill>
          <a:blip r:embed="rId11"/>
          <a:stretch>
            <a:fillRect/>
          </a:stretch>
        </p:blipFill>
        <p:spPr>
          <a:xfrm>
            <a:off x="4669593" y="4264000"/>
            <a:ext cx="256789" cy="256789"/>
          </a:xfrm>
          <a:prstGeom prst="rect">
            <a:avLst/>
          </a:prstGeom>
        </p:spPr>
      </p:pic>
      <p:sp>
        <p:nvSpPr>
          <p:cNvPr id="3" name="CuadroTexto 2">
            <a:extLst>
              <a:ext uri="{FF2B5EF4-FFF2-40B4-BE49-F238E27FC236}">
                <a16:creationId xmlns:a16="http://schemas.microsoft.com/office/drawing/2014/main" id="{3F121B74-4466-6845-877A-B483264D2E24}"/>
              </a:ext>
            </a:extLst>
          </p:cNvPr>
          <p:cNvSpPr txBox="1"/>
          <p:nvPr userDrawn="1"/>
        </p:nvSpPr>
        <p:spPr>
          <a:xfrm>
            <a:off x="2416477" y="5579369"/>
            <a:ext cx="187590" cy="300082"/>
          </a:xfrm>
          <a:prstGeom prst="rect">
            <a:avLst/>
          </a:prstGeom>
          <a:noFill/>
        </p:spPr>
        <p:txBody>
          <a:bodyPr wrap="square" rtlCol="0">
            <a:spAutoFit/>
          </a:bodyPr>
          <a:lstStyle/>
          <a:p>
            <a:r>
              <a:rPr lang="es-ES" dirty="0">
                <a:solidFill>
                  <a:schemeClr val="tx1">
                    <a:lumMod val="65000"/>
                    <a:lumOff val="35000"/>
                  </a:schemeClr>
                </a:solidFill>
                <a:hlinkClick r:id="rId12"/>
              </a:rPr>
              <a:t>.</a:t>
            </a:r>
            <a:endParaRPr lang="es-ES" dirty="0">
              <a:solidFill>
                <a:schemeClr val="tx1">
                  <a:lumMod val="65000"/>
                  <a:lumOff val="35000"/>
                </a:schemeClr>
              </a:solidFill>
            </a:endParaRPr>
          </a:p>
        </p:txBody>
      </p:sp>
      <p:sp>
        <p:nvSpPr>
          <p:cNvPr id="12" name="CuadroTexto 11">
            <a:extLst>
              <a:ext uri="{FF2B5EF4-FFF2-40B4-BE49-F238E27FC236}">
                <a16:creationId xmlns:a16="http://schemas.microsoft.com/office/drawing/2014/main" id="{669ACF77-E7CC-924A-8848-B869EF100033}"/>
              </a:ext>
            </a:extLst>
          </p:cNvPr>
          <p:cNvSpPr txBox="1"/>
          <p:nvPr userDrawn="1"/>
        </p:nvSpPr>
        <p:spPr>
          <a:xfrm>
            <a:off x="3488696" y="4264000"/>
            <a:ext cx="2461831" cy="259227"/>
          </a:xfrm>
          <a:prstGeom prst="rect">
            <a:avLst/>
          </a:prstGeom>
          <a:noFill/>
        </p:spPr>
        <p:txBody>
          <a:bodyPr wrap="square" rtlCol="0">
            <a:spAutoFit/>
          </a:bodyPr>
          <a:lstStyle/>
          <a:p>
            <a:r>
              <a:rPr lang="es-ES" sz="1100" dirty="0">
                <a:latin typeface="+mn-lt"/>
              </a:rPr>
              <a:t>@eFlows4HPC</a:t>
            </a:r>
          </a:p>
        </p:txBody>
      </p:sp>
      <p:sp>
        <p:nvSpPr>
          <p:cNvPr id="13" name="CuadroTexto 12">
            <a:extLst>
              <a:ext uri="{FF2B5EF4-FFF2-40B4-BE49-F238E27FC236}">
                <a16:creationId xmlns:a16="http://schemas.microsoft.com/office/drawing/2014/main" id="{67221B8F-0DB3-BC43-BDDB-54674EB8BDBC}"/>
              </a:ext>
            </a:extLst>
          </p:cNvPr>
          <p:cNvSpPr txBox="1"/>
          <p:nvPr userDrawn="1"/>
        </p:nvSpPr>
        <p:spPr>
          <a:xfrm>
            <a:off x="4875527" y="4262795"/>
            <a:ext cx="2959217" cy="262815"/>
          </a:xfrm>
          <a:prstGeom prst="rect">
            <a:avLst/>
          </a:prstGeom>
          <a:noFill/>
        </p:spPr>
        <p:txBody>
          <a:bodyPr wrap="square" rtlCol="0">
            <a:spAutoFit/>
          </a:bodyPr>
          <a:lstStyle/>
          <a:p>
            <a:r>
              <a:rPr lang="es-ES" sz="1100" dirty="0">
                <a:latin typeface="+mn-lt"/>
              </a:rPr>
              <a:t>eFlows4HPC Project</a:t>
            </a:r>
          </a:p>
        </p:txBody>
      </p:sp>
    </p:spTree>
    <p:extLst>
      <p:ext uri="{BB962C8B-B14F-4D97-AF65-F5344CB8AC3E}">
        <p14:creationId xmlns:p14="http://schemas.microsoft.com/office/powerpoint/2010/main" val="3400749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0" y="192051"/>
            <a:ext cx="9144000" cy="600709"/>
          </a:xfrm>
          <a:prstGeom prst="rect">
            <a:avLst/>
          </a:prstGeom>
        </p:spPr>
        <p:txBody>
          <a:bodyPr vert="horz" lIns="91440" tIns="45720" rIns="91440" bIns="45720" rtlCol="0" anchor="t">
            <a:noAutofit/>
          </a:bodyPr>
          <a:lstStyle>
            <a:lvl1pPr>
              <a:defRPr b="1"/>
            </a:lvl1pPr>
          </a:lstStyle>
          <a:p>
            <a:r>
              <a:rPr lang="es-ES" dirty="0"/>
              <a:t>Haga clic para modificar el estilo de título del patrón</a:t>
            </a:r>
          </a:p>
        </p:txBody>
      </p:sp>
      <p:sp>
        <p:nvSpPr>
          <p:cNvPr id="8" name="Marcador de texto 2"/>
          <p:cNvSpPr>
            <a:spLocks noGrp="1"/>
          </p:cNvSpPr>
          <p:nvPr>
            <p:ph idx="1"/>
          </p:nvPr>
        </p:nvSpPr>
        <p:spPr>
          <a:xfrm>
            <a:off x="452743" y="1135856"/>
            <a:ext cx="8238514" cy="3496866"/>
          </a:xfrm>
          <a:prstGeom prst="rect">
            <a:avLst/>
          </a:prstGeom>
        </p:spPr>
        <p:txBody>
          <a:bodyPr vert="horz" lIns="91440" tIns="45720" rIns="91440" bIns="45720" rtlCol="0">
            <a:normAutofit/>
          </a:bodyPr>
          <a:lstStyle>
            <a:lvl1pPr>
              <a:defRPr sz="1500"/>
            </a:lvl1pPr>
            <a:lvl2pPr>
              <a:defRPr sz="1350"/>
            </a:lvl2pPr>
            <a:lvl3pPr>
              <a:defRPr sz="1200"/>
            </a:lvl3pPr>
            <a:lvl4pPr>
              <a:defRPr sz="1200"/>
            </a:lvl4pPr>
            <a:lvl5pPr>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804942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1">
  <p:cSld name="2_slide1">
    <p:spTree>
      <p:nvGrpSpPr>
        <p:cNvPr id="1" name="Shape 17"/>
        <p:cNvGrpSpPr/>
        <p:nvPr/>
      </p:nvGrpSpPr>
      <p:grpSpPr>
        <a:xfrm>
          <a:off x="0" y="0"/>
          <a:ext cx="0" cy="0"/>
          <a:chOff x="0" y="0"/>
          <a:chExt cx="0" cy="0"/>
        </a:xfrm>
      </p:grpSpPr>
      <p:sp>
        <p:nvSpPr>
          <p:cNvPr id="18" name="Google Shape;18;p98"/>
          <p:cNvSpPr txBox="1">
            <a:spLocks noGrp="1"/>
          </p:cNvSpPr>
          <p:nvPr>
            <p:ph type="title"/>
          </p:nvPr>
        </p:nvSpPr>
        <p:spPr>
          <a:xfrm>
            <a:off x="762488" y="509440"/>
            <a:ext cx="6568350" cy="434026"/>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98"/>
          <p:cNvSpPr txBox="1">
            <a:spLocks noGrp="1"/>
          </p:cNvSpPr>
          <p:nvPr>
            <p:ph type="body" idx="1"/>
          </p:nvPr>
        </p:nvSpPr>
        <p:spPr>
          <a:xfrm>
            <a:off x="762487" y="1118205"/>
            <a:ext cx="7573509" cy="3423315"/>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750"/>
              </a:spcBef>
              <a:spcAft>
                <a:spcPts val="0"/>
              </a:spcAft>
              <a:buClr>
                <a:schemeClr val="accent1"/>
              </a:buClr>
              <a:buSzPts val="2000"/>
              <a:buFont typeface="Arial"/>
              <a:buChar char="•"/>
              <a:defRPr sz="2000" b="1" i="0" u="none" strike="noStrike" cap="none">
                <a:solidFill>
                  <a:srgbClr val="595959"/>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Arial"/>
              <a:buChar char="•"/>
              <a:defRPr sz="2000" b="0" i="0" u="none" strike="noStrike" cap="none">
                <a:solidFill>
                  <a:srgbClr val="595959"/>
                </a:solidFill>
                <a:latin typeface="Open Sans"/>
                <a:ea typeface="Open Sans"/>
                <a:cs typeface="Open Sans"/>
                <a:sym typeface="Open Sans"/>
              </a:defRPr>
            </a:lvl2pPr>
            <a:lvl3pPr marL="1371600" marR="0" lvl="2" indent="-342900" algn="l" rtl="0">
              <a:lnSpc>
                <a:spcPct val="90000"/>
              </a:lnSpc>
              <a:spcBef>
                <a:spcPts val="375"/>
              </a:spcBef>
              <a:spcAft>
                <a:spcPts val="0"/>
              </a:spcAft>
              <a:buClr>
                <a:schemeClr val="accent1"/>
              </a:buClr>
              <a:buSzPts val="1800"/>
              <a:buFont typeface="Arial"/>
              <a:buChar char="•"/>
              <a:defRPr sz="1800" b="0" i="0" u="none" strike="noStrike" cap="none">
                <a:solidFill>
                  <a:srgbClr val="595959"/>
                </a:solidFill>
                <a:latin typeface="Open Sans"/>
                <a:ea typeface="Open Sans"/>
                <a:cs typeface="Open Sans"/>
                <a:sym typeface="Open Sans"/>
              </a:defRPr>
            </a:lvl3pPr>
            <a:lvl4pPr marL="1828800" marR="0" lvl="3" indent="-323850" algn="l" rtl="0">
              <a:lnSpc>
                <a:spcPct val="90000"/>
              </a:lnSpc>
              <a:spcBef>
                <a:spcPts val="375"/>
              </a:spcBef>
              <a:spcAft>
                <a:spcPts val="0"/>
              </a:spcAft>
              <a:buClr>
                <a:srgbClr val="37A5AE"/>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90000"/>
              </a:lnSpc>
              <a:spcBef>
                <a:spcPts val="375"/>
              </a:spcBef>
              <a:spcAft>
                <a:spcPts val="0"/>
              </a:spcAft>
              <a:buClr>
                <a:srgbClr val="3F6BA3"/>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 name="Google Shape;20;p98"/>
          <p:cNvSpPr txBox="1"/>
          <p:nvPr/>
        </p:nvSpPr>
        <p:spPr>
          <a:xfrm>
            <a:off x="449579" y="4747433"/>
            <a:ext cx="1229029" cy="29081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900" b="0" i="0">
                <a:solidFill>
                  <a:srgbClr val="7F7F7F"/>
                </a:solidFill>
                <a:latin typeface="Arial"/>
                <a:ea typeface="Arial"/>
                <a:cs typeface="Arial"/>
                <a:sym typeface="Arial"/>
              </a:rPr>
              <a:t>‹#›</a:t>
            </a:fld>
            <a:endParaRPr sz="900" b="0" i="0">
              <a:solidFill>
                <a:srgbClr val="7F7F7F"/>
              </a:solidFill>
              <a:latin typeface="Arial"/>
              <a:ea typeface="Arial"/>
              <a:cs typeface="Arial"/>
              <a:sym typeface="Arial"/>
            </a:endParaRPr>
          </a:p>
        </p:txBody>
      </p:sp>
      <p:pic>
        <p:nvPicPr>
          <p:cNvPr id="21" name="Google Shape;21;p98"/>
          <p:cNvPicPr preferRelativeResize="0"/>
          <p:nvPr/>
        </p:nvPicPr>
        <p:blipFill rotWithShape="1">
          <a:blip r:embed="rId2">
            <a:alphaModFix/>
          </a:blip>
          <a:srcRect/>
          <a:stretch/>
        </p:blipFill>
        <p:spPr>
          <a:xfrm>
            <a:off x="0" y="5044840"/>
            <a:ext cx="9144000" cy="86785"/>
          </a:xfrm>
          <a:prstGeom prst="rect">
            <a:avLst/>
          </a:prstGeom>
          <a:noFill/>
          <a:ln>
            <a:noFill/>
          </a:ln>
        </p:spPr>
      </p:pic>
      <p:pic>
        <p:nvPicPr>
          <p:cNvPr id="22" name="Google Shape;22;p98"/>
          <p:cNvPicPr preferRelativeResize="0"/>
          <p:nvPr/>
        </p:nvPicPr>
        <p:blipFill rotWithShape="1">
          <a:blip r:embed="rId3">
            <a:alphaModFix/>
          </a:blip>
          <a:srcRect l="5709" t="23415" r="9757" b="19771"/>
          <a:stretch/>
        </p:blipFill>
        <p:spPr>
          <a:xfrm>
            <a:off x="7330838" y="145893"/>
            <a:ext cx="1733797" cy="591659"/>
          </a:xfrm>
          <a:prstGeom prst="rect">
            <a:avLst/>
          </a:prstGeom>
          <a:noFill/>
          <a:ln>
            <a:noFill/>
          </a:ln>
        </p:spPr>
      </p:pic>
    </p:spTree>
    <p:extLst>
      <p:ext uri="{BB962C8B-B14F-4D97-AF65-F5344CB8AC3E}">
        <p14:creationId xmlns:p14="http://schemas.microsoft.com/office/powerpoint/2010/main" val="398497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107504" y="33468"/>
            <a:ext cx="8928992" cy="594066"/>
          </a:xfrm>
          <a:prstGeom prst="rect">
            <a:avLst/>
          </a:prstGeom>
        </p:spPr>
        <p:txBody>
          <a:bodyPr rtlCol="0">
            <a:noAutofit/>
          </a:bodyPr>
          <a:lstStyle>
            <a:lvl1pPr>
              <a:lnSpc>
                <a:spcPts val="2250"/>
              </a:lnSpc>
              <a:defRPr/>
            </a:lvl1pPr>
          </a:lstStyle>
          <a:p>
            <a:r>
              <a:rPr lang="en-US"/>
              <a:t>Click to edit Master title style</a:t>
            </a:r>
            <a:endParaRPr lang="es-ES" dirty="0"/>
          </a:p>
        </p:txBody>
      </p:sp>
      <p:sp>
        <p:nvSpPr>
          <p:cNvPr id="10" name="Text Placeholder 2"/>
          <p:cNvSpPr>
            <a:spLocks noGrp="1"/>
          </p:cNvSpPr>
          <p:nvPr>
            <p:ph idx="1"/>
          </p:nvPr>
        </p:nvSpPr>
        <p:spPr>
          <a:xfrm>
            <a:off x="107504" y="735546"/>
            <a:ext cx="8928992" cy="388843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4" name="Footer Placeholder 4"/>
          <p:cNvSpPr>
            <a:spLocks noGrp="1"/>
          </p:cNvSpPr>
          <p:nvPr>
            <p:ph type="ftr" sz="quarter" idx="10"/>
          </p:nvPr>
        </p:nvSpPr>
        <p:spPr>
          <a:xfrm>
            <a:off x="3781468" y="4767262"/>
            <a:ext cx="4606957" cy="310754"/>
          </a:xfrm>
          <a:prstGeom prst="rect">
            <a:avLst/>
          </a:prstGeom>
        </p:spPr>
        <p:txBody>
          <a:bodyPr/>
          <a:lstStyle>
            <a:lvl1pPr>
              <a:defRPr/>
            </a:lvl1pPr>
          </a:lstStyle>
          <a:p>
            <a:pPr>
              <a:defRPr/>
            </a:pPr>
            <a:r>
              <a:rPr lang="es-ES"/>
              <a:t>Badia – BDEC2, Bloomington, 2018 </a:t>
            </a:r>
          </a:p>
        </p:txBody>
      </p:sp>
      <p:sp>
        <p:nvSpPr>
          <p:cNvPr id="5" name="Slide Number Placeholder 5"/>
          <p:cNvSpPr>
            <a:spLocks noGrp="1"/>
          </p:cNvSpPr>
          <p:nvPr>
            <p:ph type="sldNum" sz="quarter" idx="11"/>
          </p:nvPr>
        </p:nvSpPr>
        <p:spPr>
          <a:xfrm>
            <a:off x="8532441" y="4768453"/>
            <a:ext cx="514723" cy="309563"/>
          </a:xfrm>
          <a:prstGeom prst="rect">
            <a:avLst/>
          </a:prstGeom>
        </p:spPr>
        <p:txBody>
          <a:bodyPr/>
          <a:lstStyle>
            <a:lvl1pPr>
              <a:defRPr/>
            </a:lvl1pPr>
          </a:lstStyle>
          <a:p>
            <a:pPr>
              <a:defRPr/>
            </a:pPr>
            <a:fld id="{507E71EA-063B-44B1-AD35-92A155656681}" type="slidenum">
              <a:rPr lang="es-ES" altLang="en-US"/>
              <a:pPr>
                <a:defRPr/>
              </a:pPr>
              <a:t>‹#›</a:t>
            </a:fld>
            <a:endParaRPr lang="es-ES" altLang="en-US"/>
          </a:p>
        </p:txBody>
      </p:sp>
      <p:pic>
        <p:nvPicPr>
          <p:cNvPr id="6"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32722"/>
            <a:ext cx="1876425" cy="342900"/>
          </a:xfrm>
          <a:prstGeom prst="rect">
            <a:avLst/>
          </a:prstGeom>
        </p:spPr>
      </p:pic>
    </p:spTree>
    <p:extLst>
      <p:ext uri="{BB962C8B-B14F-4D97-AF65-F5344CB8AC3E}">
        <p14:creationId xmlns:p14="http://schemas.microsoft.com/office/powerpoint/2010/main" val="916370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SC2017-Generic">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4803" y="163420"/>
            <a:ext cx="8229598" cy="628798"/>
          </a:xfrm>
          <a:prstGeom prst="rect">
            <a:avLst/>
          </a:prstGeom>
        </p:spPr>
        <p:txBody>
          <a:bodyPr vert="horz" lIns="91440" tIns="45720" rIns="91440" bIns="45720" rtlCol="0" anchor="ctr">
            <a:noAutofit/>
          </a:bodyPr>
          <a:lstStyle>
            <a:lvl1pPr algn="ctr">
              <a:defRPr sz="2625" b="1"/>
            </a:lvl1pPr>
          </a:lstStyle>
          <a:p>
            <a:r>
              <a:rPr lang="es-ES" dirty="0"/>
              <a:t>Haga clic para modificar el estilo de título del patrón</a:t>
            </a:r>
            <a:endParaRPr lang="en-US" dirty="0"/>
          </a:p>
        </p:txBody>
      </p:sp>
      <p:sp>
        <p:nvSpPr>
          <p:cNvPr id="7" name="Text Placeholder 2"/>
          <p:cNvSpPr>
            <a:spLocks noGrp="1"/>
          </p:cNvSpPr>
          <p:nvPr>
            <p:ph idx="1"/>
          </p:nvPr>
        </p:nvSpPr>
        <p:spPr>
          <a:xfrm>
            <a:off x="464803" y="911304"/>
            <a:ext cx="8229598" cy="3624944"/>
          </a:xfrm>
          <a:prstGeom prst="rect">
            <a:avLst/>
          </a:prstGeom>
        </p:spPr>
        <p:txBody>
          <a:bodyPr vert="horz" lIns="91440" tIns="45720" rIns="91440" bIns="45720" rtlCol="0">
            <a:normAutofit/>
          </a:bodyPr>
          <a:lstStyle>
            <a:lvl1pPr>
              <a:buClr>
                <a:srgbClr val="0070C0"/>
              </a:buClr>
              <a:defRPr/>
            </a:lvl1pPr>
            <a:lvl2pPr>
              <a:buClr>
                <a:srgbClr val="0070C0"/>
              </a:buClr>
              <a:defRPr/>
            </a:lvl2pPr>
            <a:lvl3pPr>
              <a:buClr>
                <a:srgbClr val="0070C0"/>
              </a:buClr>
              <a:defRPr/>
            </a:lvl3pPr>
            <a:lvl4pPr>
              <a:buClr>
                <a:srgbClr val="0070C0"/>
              </a:buClr>
              <a:defRPr/>
            </a:lvl4pPr>
            <a:lvl5pPr>
              <a:buClr>
                <a:srgbClr val="0070C0"/>
              </a:buCl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74108"/>
            <a:ext cx="1876425" cy="342900"/>
          </a:xfrm>
          <a:prstGeom prst="rect">
            <a:avLst/>
          </a:prstGeom>
        </p:spPr>
      </p:pic>
    </p:spTree>
    <p:extLst>
      <p:ext uri="{BB962C8B-B14F-4D97-AF65-F5344CB8AC3E}">
        <p14:creationId xmlns:p14="http://schemas.microsoft.com/office/powerpoint/2010/main" val="1224126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ítulo, sub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Haga clic para modificar el estilo de título del patrón</a:t>
            </a:r>
          </a:p>
        </p:txBody>
      </p:sp>
      <p:sp>
        <p:nvSpPr>
          <p:cNvPr id="8" name="Marcador de contenido 2"/>
          <p:cNvSpPr>
            <a:spLocks noGrp="1"/>
          </p:cNvSpPr>
          <p:nvPr>
            <p:ph idx="1"/>
          </p:nvPr>
        </p:nvSpPr>
        <p:spPr>
          <a:xfrm>
            <a:off x="446714" y="1177059"/>
            <a:ext cx="8247687" cy="3424708"/>
          </a:xfrm>
        </p:spPr>
        <p:txBody>
          <a:bodyPr/>
          <a:lstStyle>
            <a:lvl1pPr>
              <a:defRPr sz="1500"/>
            </a:lvl1pPr>
            <a:lvl2pPr>
              <a:defRPr sz="1350"/>
            </a:lvl2pPr>
            <a:lvl3pPr>
              <a:defRPr sz="1200"/>
            </a:lvl3pPr>
            <a:lvl4pPr>
              <a:defRPr sz="1200"/>
            </a:lvl4pPr>
            <a:lvl5pPr>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texto 3"/>
          <p:cNvSpPr>
            <a:spLocks noGrp="1"/>
          </p:cNvSpPr>
          <p:nvPr>
            <p:ph type="body" sz="quarter" idx="10" hasCustomPrompt="1"/>
          </p:nvPr>
        </p:nvSpPr>
        <p:spPr>
          <a:xfrm>
            <a:off x="0" y="792957"/>
            <a:ext cx="9144000" cy="384572"/>
          </a:xfrm>
        </p:spPr>
        <p:txBody>
          <a:bodyPr/>
          <a:lstStyle>
            <a:lvl1pPr marL="0" indent="0" algn="ctr">
              <a:buNone/>
              <a:defRPr b="1"/>
            </a:lvl1pPr>
          </a:lstStyle>
          <a:p>
            <a:pPr lvl="0"/>
            <a:r>
              <a:rPr lang="es-ES" dirty="0"/>
              <a:t>Subtítulo</a:t>
            </a:r>
          </a:p>
        </p:txBody>
      </p:sp>
    </p:spTree>
    <p:extLst>
      <p:ext uri="{BB962C8B-B14F-4D97-AF65-F5344CB8AC3E}">
        <p14:creationId xmlns:p14="http://schemas.microsoft.com/office/powerpoint/2010/main" val="4146517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817906" y="232349"/>
            <a:ext cx="6568350" cy="434026"/>
          </a:xfrm>
          <a:prstGeom prst="rect">
            <a:avLst/>
          </a:prstGeom>
        </p:spPr>
        <p:txBody>
          <a:bodyPr>
            <a:normAutofit/>
          </a:bodyPr>
          <a:lstStyle>
            <a:lvl1pPr algn="l">
              <a:defRPr sz="2400" b="1" i="0" baseline="0">
                <a:solidFill>
                  <a:schemeClr val="accent1"/>
                </a:solidFill>
                <a:latin typeface="+mn-lt"/>
                <a:cs typeface="Verdana"/>
              </a:defRPr>
            </a:lvl1pPr>
          </a:lstStyle>
          <a:p>
            <a:r>
              <a:rPr lang="en-US" noProof="0" dirty="0"/>
              <a:t>Title slide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762487" y="1055860"/>
            <a:ext cx="7573509" cy="3423315"/>
          </a:xfrm>
          <a:prstGeom prst="rect">
            <a:avLst/>
          </a:prstGeom>
        </p:spPr>
        <p:txBody>
          <a:bodyPr/>
          <a:lstStyle>
            <a:lvl1pPr marL="342900" indent="-342900">
              <a:buClr>
                <a:schemeClr val="accent1"/>
              </a:buClr>
              <a:buFont typeface="Arial" panose="020B0604020202020204" pitchFamily="34" charset="0"/>
              <a:buChar char="•"/>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n-lt"/>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First paragraph</a:t>
            </a:r>
          </a:p>
          <a:p>
            <a:pPr lvl="1"/>
            <a:r>
              <a:rPr lang="en-US" noProof="0" dirty="0"/>
              <a:t>Second paragraph</a:t>
            </a:r>
          </a:p>
          <a:p>
            <a:pPr lvl="2"/>
            <a:r>
              <a:rPr lang="en-US" noProof="0" dirty="0"/>
              <a:t>Third paragraph</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8" y="4747433"/>
            <a:ext cx="3238333"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ISC-HPC tutorial, May 2023</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682249" y="4807413"/>
            <a:ext cx="1263632" cy="230832"/>
          </a:xfrm>
          <a:prstGeom prst="rect">
            <a:avLst/>
          </a:prstGeom>
        </p:spPr>
        <p:txBody>
          <a:bodyPr wrap="square">
            <a:spAutoFit/>
          </a:bodyPr>
          <a:lstStyle/>
          <a:p>
            <a:pPr algn="ctr"/>
            <a:r>
              <a:rPr lang="en-US" sz="900" b="1" i="0" noProof="0" dirty="0">
                <a:solidFill>
                  <a:schemeClr val="tx1">
                    <a:lumMod val="50000"/>
                    <a:lumOff val="50000"/>
                  </a:schemeClr>
                </a:solidFill>
                <a:latin typeface="+mn-lt"/>
                <a:cs typeface="Verdana"/>
              </a:rPr>
              <a:t>21 May 2023</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10757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762488" y="218495"/>
            <a:ext cx="6568350" cy="434026"/>
          </a:xfrm>
          <a:prstGeom prst="rect">
            <a:avLst/>
          </a:prstGeom>
        </p:spPr>
        <p:txBody>
          <a:bodyPr>
            <a:normAutofit/>
          </a:bodyPr>
          <a:lstStyle>
            <a:lvl1pPr algn="l">
              <a:defRPr sz="2400" b="1" i="0" baseline="0">
                <a:solidFill>
                  <a:schemeClr val="accent1"/>
                </a:solidFill>
                <a:latin typeface="+mn-lt"/>
                <a:cs typeface="Verdana"/>
              </a:defRPr>
            </a:lvl1pPr>
          </a:lstStyle>
          <a:p>
            <a:r>
              <a:rPr lang="en-US" noProof="0" dirty="0"/>
              <a:t>Title table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1524000" y="1148397"/>
            <a:ext cx="3976760" cy="546305"/>
          </a:xfrm>
          <a:prstGeom prst="rect">
            <a:avLst/>
          </a:prstGeom>
        </p:spPr>
        <p:txBody>
          <a:bodyPr/>
          <a:lstStyle>
            <a:lvl1pPr marL="0" indent="0">
              <a:buClr>
                <a:schemeClr val="accent1"/>
              </a:buClr>
              <a:buFont typeface="Arial" panose="020B0604020202020204" pitchFamily="34" charset="0"/>
              <a:buNone/>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yriad Pro" panose="020B0503030403020204" pitchFamily="34" charset="0"/>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yriad Pro" panose="020B0503030403020204" pitchFamily="34" charset="0"/>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Table</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8" y="4747433"/>
            <a:ext cx="3238333"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a:t>
            </a:r>
            <a:r>
              <a:rPr lang="en-US" sz="900" b="0" i="0" dirty="0">
                <a:solidFill>
                  <a:schemeClr val="tx1">
                    <a:lumMod val="50000"/>
                    <a:lumOff val="50000"/>
                  </a:schemeClr>
                </a:solidFill>
                <a:latin typeface="+mn-lt"/>
              </a:rPr>
              <a:t>EAB Meeting</a:t>
            </a:r>
            <a:endParaRPr lang="es-ES" sz="900" b="0" i="0" dirty="0">
              <a:solidFill>
                <a:schemeClr val="tx1">
                  <a:lumMod val="50000"/>
                  <a:lumOff val="50000"/>
                </a:schemeClr>
              </a:solidFill>
              <a:latin typeface="+mn-lt"/>
            </a:endParaRP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682249" y="4807413"/>
            <a:ext cx="1263632" cy="230832"/>
          </a:xfrm>
          <a:prstGeom prst="rect">
            <a:avLst/>
          </a:prstGeom>
        </p:spPr>
        <p:txBody>
          <a:bodyPr wrap="square">
            <a:spAutoFit/>
          </a:bodyPr>
          <a:lstStyle/>
          <a:p>
            <a:pPr algn="ctr"/>
            <a:r>
              <a:rPr lang="en-US" sz="900" b="1" i="0" noProof="0" dirty="0">
                <a:solidFill>
                  <a:schemeClr val="tx1">
                    <a:lumMod val="50000"/>
                    <a:lumOff val="50000"/>
                  </a:schemeClr>
                </a:solidFill>
                <a:latin typeface="+mn-lt"/>
                <a:cs typeface="Verdana"/>
              </a:rPr>
              <a:t>22 March 2023</a:t>
            </a:r>
          </a:p>
        </p:txBody>
      </p:sp>
    </p:spTree>
    <p:extLst>
      <p:ext uri="{BB962C8B-B14F-4D97-AF65-F5344CB8AC3E}">
        <p14:creationId xmlns:p14="http://schemas.microsoft.com/office/powerpoint/2010/main" val="2737639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separator">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9CA998-1813-B54E-A05F-A7F3E9E0DB7E}"/>
              </a:ext>
            </a:extLst>
          </p:cNvPr>
          <p:cNvSpPr>
            <a:spLocks noGrp="1"/>
          </p:cNvSpPr>
          <p:nvPr>
            <p:ph type="sldNum" sz="quarter" idx="11"/>
          </p:nvPr>
        </p:nvSpPr>
        <p:spPr>
          <a:xfrm>
            <a:off x="6168192" y="6003266"/>
            <a:ext cx="2057400" cy="273844"/>
          </a:xfrm>
        </p:spPr>
        <p:txBody>
          <a:bodyPr/>
          <a:lstStyle/>
          <a:p>
            <a:fld id="{22BEB8B8-AB66-0D4A-92EE-378C12FDC4EA}" type="slidenum">
              <a:rPr lang="ca-ES"/>
              <a:t>‹#›</a:t>
            </a:fld>
            <a:endParaRPr lang="ca-ES"/>
          </a:p>
        </p:txBody>
      </p:sp>
      <p:sp>
        <p:nvSpPr>
          <p:cNvPr id="15" name="Rectángulo 14">
            <a:extLst>
              <a:ext uri="{FF2B5EF4-FFF2-40B4-BE49-F238E27FC236}">
                <a16:creationId xmlns:a16="http://schemas.microsoft.com/office/drawing/2014/main" id="{3E3BE89C-7515-8D48-8837-1FD328C9E970}"/>
              </a:ext>
            </a:extLst>
          </p:cNvPr>
          <p:cNvSpPr/>
          <p:nvPr userDrawn="1"/>
        </p:nvSpPr>
        <p:spPr>
          <a:xfrm>
            <a:off x="320634" y="2068872"/>
            <a:ext cx="8823366" cy="930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pic>
        <p:nvPicPr>
          <p:cNvPr id="11" name="Imagen 10">
            <a:extLst>
              <a:ext uri="{FF2B5EF4-FFF2-40B4-BE49-F238E27FC236}">
                <a16:creationId xmlns:a16="http://schemas.microsoft.com/office/drawing/2014/main" id="{01B6C344-1771-804A-B280-1F1E630D68EE}"/>
              </a:ext>
            </a:extLst>
          </p:cNvPr>
          <p:cNvPicPr>
            <a:picLocks noChangeAspect="1"/>
          </p:cNvPicPr>
          <p:nvPr userDrawn="1"/>
        </p:nvPicPr>
        <p:blipFill rotWithShape="1">
          <a:blip r:embed="rId2"/>
          <a:srcRect l="3229" r="3837" b="50774"/>
          <a:stretch/>
        </p:blipFill>
        <p:spPr>
          <a:xfrm>
            <a:off x="1" y="2"/>
            <a:ext cx="9143999" cy="1543790"/>
          </a:xfrm>
          <a:prstGeom prst="rect">
            <a:avLst/>
          </a:prstGeom>
        </p:spPr>
      </p:pic>
      <p:sp>
        <p:nvSpPr>
          <p:cNvPr id="13" name="Título 1">
            <a:extLst>
              <a:ext uri="{FF2B5EF4-FFF2-40B4-BE49-F238E27FC236}">
                <a16:creationId xmlns:a16="http://schemas.microsoft.com/office/drawing/2014/main" id="{AD2EDF6B-5006-F54F-B832-AB3439B43D7C}"/>
              </a:ext>
            </a:extLst>
          </p:cNvPr>
          <p:cNvSpPr>
            <a:spLocks noGrp="1"/>
          </p:cNvSpPr>
          <p:nvPr>
            <p:ph type="title" hasCustomPrompt="1"/>
          </p:nvPr>
        </p:nvSpPr>
        <p:spPr>
          <a:xfrm>
            <a:off x="2915" y="2180262"/>
            <a:ext cx="9144000" cy="958041"/>
          </a:xfrm>
          <a:prstGeom prst="rect">
            <a:avLst/>
          </a:prstGeom>
        </p:spPr>
        <p:txBody>
          <a:bodyPr anchor="t"/>
          <a:lstStyle>
            <a:lvl1pPr algn="ctr">
              <a:lnSpc>
                <a:spcPct val="110000"/>
              </a:lnSpc>
              <a:defRPr sz="3600" b="1" i="0" cap="all" spc="0" baseline="0">
                <a:solidFill>
                  <a:schemeClr val="tx1">
                    <a:lumMod val="50000"/>
                    <a:lumOff val="50000"/>
                  </a:schemeClr>
                </a:solidFill>
                <a:latin typeface="+mn-lt"/>
                <a:cs typeface="Myriad Pro" panose="020B0503030403020204" pitchFamily="34" charset="0"/>
              </a:defRPr>
            </a:lvl1pPr>
          </a:lstStyle>
          <a:p>
            <a:r>
              <a:rPr lang="es-ES" dirty="0"/>
              <a:t>SEPARATOR  SLIDE</a:t>
            </a:r>
          </a:p>
        </p:txBody>
      </p:sp>
    </p:spTree>
    <p:extLst>
      <p:ext uri="{BB962C8B-B14F-4D97-AF65-F5344CB8AC3E}">
        <p14:creationId xmlns:p14="http://schemas.microsoft.com/office/powerpoint/2010/main" val="124473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thank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944471"/>
            <a:ext cx="9144000" cy="947363"/>
          </a:xfrm>
          <a:prstGeom prst="rect">
            <a:avLst/>
          </a:prstGeom>
        </p:spPr>
        <p:txBody>
          <a:bodyPr anchor="b"/>
          <a:lstStyle>
            <a:lvl1pPr algn="ctr">
              <a:defRPr sz="5400">
                <a:solidFill>
                  <a:schemeClr val="accent1"/>
                </a:solidFill>
                <a:latin typeface="+mn-lt"/>
                <a:ea typeface="Microsoft YaHei" panose="020B0503020204020204" pitchFamily="34" charset="-122"/>
              </a:defRPr>
            </a:lvl1pPr>
          </a:lstStyle>
          <a:p>
            <a:r>
              <a:rPr lang="es-ES" dirty="0"/>
              <a:t>THANKS</a:t>
            </a:r>
            <a:endParaRPr lang="en-US" dirty="0"/>
          </a:p>
        </p:txBody>
      </p:sp>
      <p:pic>
        <p:nvPicPr>
          <p:cNvPr id="15" name="Gráfico 14">
            <a:extLst>
              <a:ext uri="{FF2B5EF4-FFF2-40B4-BE49-F238E27FC236}">
                <a16:creationId xmlns:a16="http://schemas.microsoft.com/office/drawing/2014/main" id="{EFFDB3E9-9F85-4F42-88B0-245BA44F802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045" r="2687" b="20537"/>
          <a:stretch/>
        </p:blipFill>
        <p:spPr>
          <a:xfrm>
            <a:off x="2743128" y="2081209"/>
            <a:ext cx="3714233" cy="1313305"/>
          </a:xfrm>
          <a:prstGeom prst="rect">
            <a:avLst/>
          </a:prstGeom>
        </p:spPr>
      </p:pic>
      <p:pic>
        <p:nvPicPr>
          <p:cNvPr id="16" name="Imagen 15">
            <a:extLst>
              <a:ext uri="{FF2B5EF4-FFF2-40B4-BE49-F238E27FC236}">
                <a16:creationId xmlns:a16="http://schemas.microsoft.com/office/drawing/2014/main" id="{F4B0EFDE-E6E4-924B-B2B0-0CD28EBCB16F}"/>
              </a:ext>
            </a:extLst>
          </p:cNvPr>
          <p:cNvPicPr>
            <a:picLocks noChangeAspect="1"/>
          </p:cNvPicPr>
          <p:nvPr userDrawn="1"/>
        </p:nvPicPr>
        <p:blipFill rotWithShape="1">
          <a:blip r:embed="rId4"/>
          <a:srcRect l="4958" t="41890" r="6256" b="49684"/>
          <a:stretch/>
        </p:blipFill>
        <p:spPr>
          <a:xfrm>
            <a:off x="-2" y="-1"/>
            <a:ext cx="9144001" cy="356261"/>
          </a:xfrm>
          <a:prstGeom prst="rect">
            <a:avLst/>
          </a:prstGeom>
        </p:spPr>
      </p:pic>
      <p:pic>
        <p:nvPicPr>
          <p:cNvPr id="18" name="Imagen 17">
            <a:extLst>
              <a:ext uri="{FF2B5EF4-FFF2-40B4-BE49-F238E27FC236}">
                <a16:creationId xmlns:a16="http://schemas.microsoft.com/office/drawing/2014/main" id="{6DF8A917-6E19-674E-BF03-A0E8198273E2}"/>
              </a:ext>
            </a:extLst>
          </p:cNvPr>
          <p:cNvPicPr>
            <a:picLocks noChangeAspect="1"/>
          </p:cNvPicPr>
          <p:nvPr userDrawn="1"/>
        </p:nvPicPr>
        <p:blipFill rotWithShape="1">
          <a:blip r:embed="rId5"/>
          <a:srcRect l="2876" t="810" r="4448" b="52685"/>
          <a:stretch/>
        </p:blipFill>
        <p:spPr>
          <a:xfrm rot="10800000">
            <a:off x="0" y="3690850"/>
            <a:ext cx="9143999" cy="1458451"/>
          </a:xfrm>
          <a:prstGeom prst="rect">
            <a:avLst/>
          </a:prstGeom>
        </p:spPr>
      </p:pic>
      <p:pic>
        <p:nvPicPr>
          <p:cNvPr id="19" name="Imagen 18">
            <a:extLst>
              <a:ext uri="{FF2B5EF4-FFF2-40B4-BE49-F238E27FC236}">
                <a16:creationId xmlns:a16="http://schemas.microsoft.com/office/drawing/2014/main" id="{6CFFBAFF-BA40-324B-8F59-859FFC72440C}"/>
              </a:ext>
            </a:extLst>
          </p:cNvPr>
          <p:cNvPicPr>
            <a:picLocks noChangeAspect="1"/>
          </p:cNvPicPr>
          <p:nvPr userDrawn="1"/>
        </p:nvPicPr>
        <p:blipFill>
          <a:blip r:embed="rId6"/>
          <a:stretch>
            <a:fillRect/>
          </a:stretch>
        </p:blipFill>
        <p:spPr>
          <a:xfrm>
            <a:off x="1406615" y="4688228"/>
            <a:ext cx="364154" cy="242769"/>
          </a:xfrm>
          <a:prstGeom prst="rect">
            <a:avLst/>
          </a:prstGeom>
        </p:spPr>
      </p:pic>
      <p:sp>
        <p:nvSpPr>
          <p:cNvPr id="20" name="Rectángulo 19">
            <a:extLst>
              <a:ext uri="{FF2B5EF4-FFF2-40B4-BE49-F238E27FC236}">
                <a16:creationId xmlns:a16="http://schemas.microsoft.com/office/drawing/2014/main" id="{34D237DD-B890-774E-B41C-AF7119140962}"/>
              </a:ext>
            </a:extLst>
          </p:cNvPr>
          <p:cNvSpPr/>
          <p:nvPr userDrawn="1"/>
        </p:nvSpPr>
        <p:spPr>
          <a:xfrm>
            <a:off x="1783085" y="4663951"/>
            <a:ext cx="6641114" cy="307777"/>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a:t>
            </a:r>
          </a:p>
        </p:txBody>
      </p:sp>
      <p:sp>
        <p:nvSpPr>
          <p:cNvPr id="21" name="Rectángulo 20">
            <a:extLst>
              <a:ext uri="{FF2B5EF4-FFF2-40B4-BE49-F238E27FC236}">
                <a16:creationId xmlns:a16="http://schemas.microsoft.com/office/drawing/2014/main" id="{2C3EE9F5-0EE2-9B4F-A005-CE159618027E}"/>
              </a:ext>
            </a:extLst>
          </p:cNvPr>
          <p:cNvSpPr/>
          <p:nvPr userDrawn="1"/>
        </p:nvSpPr>
        <p:spPr>
          <a:xfrm>
            <a:off x="3797509" y="3824075"/>
            <a:ext cx="1712520" cy="300082"/>
          </a:xfrm>
          <a:prstGeom prst="rect">
            <a:avLst/>
          </a:prstGeom>
        </p:spPr>
        <p:txBody>
          <a:bodyPr wrap="none">
            <a:spAutoFit/>
          </a:bodyPr>
          <a:lstStyle/>
          <a:p>
            <a:r>
              <a:rPr lang="es-ES" b="1" dirty="0">
                <a:solidFill>
                  <a:schemeClr val="tx1">
                    <a:lumMod val="50000"/>
                    <a:lumOff val="50000"/>
                  </a:schemeClr>
                </a:solidFill>
                <a:latin typeface="+mn-lt"/>
                <a:hlinkClick r:id="rId7"/>
              </a:rPr>
              <a:t>www.eFlows4HPC.eu</a:t>
            </a:r>
            <a:endParaRPr lang="es-ES" b="1" dirty="0">
              <a:solidFill>
                <a:schemeClr val="tx1">
                  <a:lumMod val="50000"/>
                  <a:lumOff val="50000"/>
                </a:schemeClr>
              </a:solidFill>
              <a:latin typeface="+mn-lt"/>
            </a:endParaRPr>
          </a:p>
        </p:txBody>
      </p:sp>
      <p:pic>
        <p:nvPicPr>
          <p:cNvPr id="22" name="Imagen 21">
            <a:hlinkClick r:id="rId8" highlightClick="1"/>
            <a:hlinkHover r:id="rId8" highlightClick="1"/>
            <a:extLst>
              <a:ext uri="{FF2B5EF4-FFF2-40B4-BE49-F238E27FC236}">
                <a16:creationId xmlns:a16="http://schemas.microsoft.com/office/drawing/2014/main" id="{696EDF05-8693-3642-8164-ADC178A763AE}"/>
              </a:ext>
            </a:extLst>
          </p:cNvPr>
          <p:cNvPicPr>
            <a:picLocks noChangeAspect="1"/>
          </p:cNvPicPr>
          <p:nvPr userDrawn="1"/>
        </p:nvPicPr>
        <p:blipFill>
          <a:blip r:embed="rId9"/>
          <a:stretch>
            <a:fillRect/>
          </a:stretch>
        </p:blipFill>
        <p:spPr>
          <a:xfrm>
            <a:off x="3278293" y="4266438"/>
            <a:ext cx="256789" cy="256789"/>
          </a:xfrm>
          <a:prstGeom prst="rect">
            <a:avLst/>
          </a:prstGeom>
        </p:spPr>
      </p:pic>
      <p:pic>
        <p:nvPicPr>
          <p:cNvPr id="23" name="Imagen 22">
            <a:hlinkClick r:id="rId10" highlightClick="1"/>
            <a:hlinkHover r:id="rId10"/>
            <a:extLst>
              <a:ext uri="{FF2B5EF4-FFF2-40B4-BE49-F238E27FC236}">
                <a16:creationId xmlns:a16="http://schemas.microsoft.com/office/drawing/2014/main" id="{6137B883-4426-084F-8EEB-865082A93D10}"/>
              </a:ext>
            </a:extLst>
          </p:cNvPr>
          <p:cNvPicPr>
            <a:picLocks noChangeAspect="1"/>
          </p:cNvPicPr>
          <p:nvPr userDrawn="1"/>
        </p:nvPicPr>
        <p:blipFill>
          <a:blip r:embed="rId11"/>
          <a:stretch>
            <a:fillRect/>
          </a:stretch>
        </p:blipFill>
        <p:spPr>
          <a:xfrm>
            <a:off x="4669593" y="4264000"/>
            <a:ext cx="256789" cy="256789"/>
          </a:xfrm>
          <a:prstGeom prst="rect">
            <a:avLst/>
          </a:prstGeom>
        </p:spPr>
      </p:pic>
      <p:sp>
        <p:nvSpPr>
          <p:cNvPr id="3" name="CuadroTexto 2">
            <a:extLst>
              <a:ext uri="{FF2B5EF4-FFF2-40B4-BE49-F238E27FC236}">
                <a16:creationId xmlns:a16="http://schemas.microsoft.com/office/drawing/2014/main" id="{3F121B74-4466-6845-877A-B483264D2E24}"/>
              </a:ext>
            </a:extLst>
          </p:cNvPr>
          <p:cNvSpPr txBox="1"/>
          <p:nvPr userDrawn="1"/>
        </p:nvSpPr>
        <p:spPr>
          <a:xfrm>
            <a:off x="2416477" y="5579369"/>
            <a:ext cx="187590" cy="300082"/>
          </a:xfrm>
          <a:prstGeom prst="rect">
            <a:avLst/>
          </a:prstGeom>
          <a:noFill/>
        </p:spPr>
        <p:txBody>
          <a:bodyPr wrap="square" rtlCol="0">
            <a:spAutoFit/>
          </a:bodyPr>
          <a:lstStyle/>
          <a:p>
            <a:r>
              <a:rPr lang="es-ES" dirty="0">
                <a:solidFill>
                  <a:schemeClr val="tx1">
                    <a:lumMod val="65000"/>
                    <a:lumOff val="35000"/>
                  </a:schemeClr>
                </a:solidFill>
                <a:hlinkClick r:id="rId12"/>
              </a:rPr>
              <a:t>.</a:t>
            </a:r>
            <a:endParaRPr lang="es-ES" dirty="0">
              <a:solidFill>
                <a:schemeClr val="tx1">
                  <a:lumMod val="65000"/>
                  <a:lumOff val="35000"/>
                </a:schemeClr>
              </a:solidFill>
            </a:endParaRPr>
          </a:p>
        </p:txBody>
      </p:sp>
      <p:sp>
        <p:nvSpPr>
          <p:cNvPr id="12" name="CuadroTexto 11">
            <a:extLst>
              <a:ext uri="{FF2B5EF4-FFF2-40B4-BE49-F238E27FC236}">
                <a16:creationId xmlns:a16="http://schemas.microsoft.com/office/drawing/2014/main" id="{669ACF77-E7CC-924A-8848-B869EF100033}"/>
              </a:ext>
            </a:extLst>
          </p:cNvPr>
          <p:cNvSpPr txBox="1"/>
          <p:nvPr userDrawn="1"/>
        </p:nvSpPr>
        <p:spPr>
          <a:xfrm>
            <a:off x="3488696" y="4264000"/>
            <a:ext cx="2461831" cy="259227"/>
          </a:xfrm>
          <a:prstGeom prst="rect">
            <a:avLst/>
          </a:prstGeom>
          <a:noFill/>
        </p:spPr>
        <p:txBody>
          <a:bodyPr wrap="square" rtlCol="0">
            <a:spAutoFit/>
          </a:bodyPr>
          <a:lstStyle/>
          <a:p>
            <a:r>
              <a:rPr lang="es-ES" sz="1100" dirty="0">
                <a:latin typeface="+mn-lt"/>
              </a:rPr>
              <a:t>@eFlows4HPC</a:t>
            </a:r>
          </a:p>
        </p:txBody>
      </p:sp>
      <p:sp>
        <p:nvSpPr>
          <p:cNvPr id="13" name="CuadroTexto 12">
            <a:extLst>
              <a:ext uri="{FF2B5EF4-FFF2-40B4-BE49-F238E27FC236}">
                <a16:creationId xmlns:a16="http://schemas.microsoft.com/office/drawing/2014/main" id="{67221B8F-0DB3-BC43-BDDB-54674EB8BDBC}"/>
              </a:ext>
            </a:extLst>
          </p:cNvPr>
          <p:cNvSpPr txBox="1"/>
          <p:nvPr userDrawn="1"/>
        </p:nvSpPr>
        <p:spPr>
          <a:xfrm>
            <a:off x="4875527" y="4262795"/>
            <a:ext cx="2959217" cy="262815"/>
          </a:xfrm>
          <a:prstGeom prst="rect">
            <a:avLst/>
          </a:prstGeom>
          <a:noFill/>
        </p:spPr>
        <p:txBody>
          <a:bodyPr wrap="square" rtlCol="0">
            <a:spAutoFit/>
          </a:bodyPr>
          <a:lstStyle/>
          <a:p>
            <a:r>
              <a:rPr lang="es-ES" sz="1100" dirty="0">
                <a:latin typeface="+mn-lt"/>
              </a:rPr>
              <a:t>eFlows4HPC Project</a:t>
            </a:r>
          </a:p>
        </p:txBody>
      </p:sp>
    </p:spTree>
    <p:extLst>
      <p:ext uri="{BB962C8B-B14F-4D97-AF65-F5344CB8AC3E}">
        <p14:creationId xmlns:p14="http://schemas.microsoft.com/office/powerpoint/2010/main" val="2704573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1">
  <p:cSld name="2_slide1">
    <p:spTree>
      <p:nvGrpSpPr>
        <p:cNvPr id="1" name="Shape 17"/>
        <p:cNvGrpSpPr/>
        <p:nvPr/>
      </p:nvGrpSpPr>
      <p:grpSpPr>
        <a:xfrm>
          <a:off x="0" y="0"/>
          <a:ext cx="0" cy="0"/>
          <a:chOff x="0" y="0"/>
          <a:chExt cx="0" cy="0"/>
        </a:xfrm>
      </p:grpSpPr>
      <p:sp>
        <p:nvSpPr>
          <p:cNvPr id="18" name="Google Shape;18;p98"/>
          <p:cNvSpPr txBox="1">
            <a:spLocks noGrp="1"/>
          </p:cNvSpPr>
          <p:nvPr>
            <p:ph type="title"/>
          </p:nvPr>
        </p:nvSpPr>
        <p:spPr>
          <a:xfrm>
            <a:off x="762488" y="509440"/>
            <a:ext cx="6568350" cy="434026"/>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98"/>
          <p:cNvSpPr txBox="1">
            <a:spLocks noGrp="1"/>
          </p:cNvSpPr>
          <p:nvPr>
            <p:ph type="body" idx="1"/>
          </p:nvPr>
        </p:nvSpPr>
        <p:spPr>
          <a:xfrm>
            <a:off x="762487" y="1118205"/>
            <a:ext cx="7573509" cy="3423315"/>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750"/>
              </a:spcBef>
              <a:spcAft>
                <a:spcPts val="0"/>
              </a:spcAft>
              <a:buClr>
                <a:schemeClr val="accent1"/>
              </a:buClr>
              <a:buSzPts val="2000"/>
              <a:buFont typeface="Arial"/>
              <a:buChar char="•"/>
              <a:defRPr sz="2000" b="1" i="0" u="none" strike="noStrike" cap="none">
                <a:solidFill>
                  <a:srgbClr val="595959"/>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Arial"/>
              <a:buChar char="•"/>
              <a:defRPr sz="2000" b="0" i="0" u="none" strike="noStrike" cap="none">
                <a:solidFill>
                  <a:srgbClr val="595959"/>
                </a:solidFill>
                <a:latin typeface="Open Sans"/>
                <a:ea typeface="Open Sans"/>
                <a:cs typeface="Open Sans"/>
                <a:sym typeface="Open Sans"/>
              </a:defRPr>
            </a:lvl2pPr>
            <a:lvl3pPr marL="1371600" marR="0" lvl="2" indent="-342900" algn="l" rtl="0">
              <a:lnSpc>
                <a:spcPct val="90000"/>
              </a:lnSpc>
              <a:spcBef>
                <a:spcPts val="375"/>
              </a:spcBef>
              <a:spcAft>
                <a:spcPts val="0"/>
              </a:spcAft>
              <a:buClr>
                <a:schemeClr val="accent1"/>
              </a:buClr>
              <a:buSzPts val="1800"/>
              <a:buFont typeface="Arial"/>
              <a:buChar char="•"/>
              <a:defRPr sz="1800" b="0" i="0" u="none" strike="noStrike" cap="none">
                <a:solidFill>
                  <a:srgbClr val="595959"/>
                </a:solidFill>
                <a:latin typeface="Open Sans"/>
                <a:ea typeface="Open Sans"/>
                <a:cs typeface="Open Sans"/>
                <a:sym typeface="Open Sans"/>
              </a:defRPr>
            </a:lvl3pPr>
            <a:lvl4pPr marL="1828800" marR="0" lvl="3" indent="-323850" algn="l" rtl="0">
              <a:lnSpc>
                <a:spcPct val="90000"/>
              </a:lnSpc>
              <a:spcBef>
                <a:spcPts val="375"/>
              </a:spcBef>
              <a:spcAft>
                <a:spcPts val="0"/>
              </a:spcAft>
              <a:buClr>
                <a:srgbClr val="37A5AE"/>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90000"/>
              </a:lnSpc>
              <a:spcBef>
                <a:spcPts val="375"/>
              </a:spcBef>
              <a:spcAft>
                <a:spcPts val="0"/>
              </a:spcAft>
              <a:buClr>
                <a:srgbClr val="3F6BA3"/>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 name="Google Shape;20;p98"/>
          <p:cNvSpPr txBox="1"/>
          <p:nvPr/>
        </p:nvSpPr>
        <p:spPr>
          <a:xfrm>
            <a:off x="449579" y="4747433"/>
            <a:ext cx="1229029" cy="29081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900" b="0" i="0">
                <a:solidFill>
                  <a:srgbClr val="7F7F7F"/>
                </a:solidFill>
                <a:latin typeface="Arial"/>
                <a:ea typeface="Arial"/>
                <a:cs typeface="Arial"/>
                <a:sym typeface="Arial"/>
              </a:rPr>
              <a:t>‹#›</a:t>
            </a:fld>
            <a:endParaRPr sz="900" b="0" i="0">
              <a:solidFill>
                <a:srgbClr val="7F7F7F"/>
              </a:solidFill>
              <a:latin typeface="Arial"/>
              <a:ea typeface="Arial"/>
              <a:cs typeface="Arial"/>
              <a:sym typeface="Arial"/>
            </a:endParaRPr>
          </a:p>
        </p:txBody>
      </p:sp>
      <p:pic>
        <p:nvPicPr>
          <p:cNvPr id="21" name="Google Shape;21;p98"/>
          <p:cNvPicPr preferRelativeResize="0"/>
          <p:nvPr/>
        </p:nvPicPr>
        <p:blipFill rotWithShape="1">
          <a:blip r:embed="rId2">
            <a:alphaModFix/>
          </a:blip>
          <a:srcRect/>
          <a:stretch/>
        </p:blipFill>
        <p:spPr>
          <a:xfrm>
            <a:off x="0" y="5044840"/>
            <a:ext cx="9144000" cy="86785"/>
          </a:xfrm>
          <a:prstGeom prst="rect">
            <a:avLst/>
          </a:prstGeom>
          <a:noFill/>
          <a:ln>
            <a:noFill/>
          </a:ln>
        </p:spPr>
      </p:pic>
      <p:pic>
        <p:nvPicPr>
          <p:cNvPr id="22" name="Google Shape;22;p98"/>
          <p:cNvPicPr preferRelativeResize="0"/>
          <p:nvPr/>
        </p:nvPicPr>
        <p:blipFill rotWithShape="1">
          <a:blip r:embed="rId3">
            <a:alphaModFix/>
          </a:blip>
          <a:srcRect l="5709" t="23415" r="9757" b="19771"/>
          <a:stretch/>
        </p:blipFill>
        <p:spPr>
          <a:xfrm>
            <a:off x="7330838" y="145893"/>
            <a:ext cx="1733797" cy="591659"/>
          </a:xfrm>
          <a:prstGeom prst="rect">
            <a:avLst/>
          </a:prstGeom>
          <a:noFill/>
          <a:ln>
            <a:noFill/>
          </a:ln>
        </p:spPr>
      </p:pic>
    </p:spTree>
    <p:extLst>
      <p:ext uri="{BB962C8B-B14F-4D97-AF65-F5344CB8AC3E}">
        <p14:creationId xmlns:p14="http://schemas.microsoft.com/office/powerpoint/2010/main" val="2680203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107504" y="33468"/>
            <a:ext cx="8928992" cy="594066"/>
          </a:xfrm>
          <a:prstGeom prst="rect">
            <a:avLst/>
          </a:prstGeom>
        </p:spPr>
        <p:txBody>
          <a:bodyPr rtlCol="0">
            <a:noAutofit/>
          </a:bodyPr>
          <a:lstStyle>
            <a:lvl1pPr>
              <a:lnSpc>
                <a:spcPts val="2250"/>
              </a:lnSpc>
              <a:defRPr/>
            </a:lvl1pPr>
          </a:lstStyle>
          <a:p>
            <a:r>
              <a:rPr lang="en-US"/>
              <a:t>Click to edit Master title style</a:t>
            </a:r>
            <a:endParaRPr lang="es-ES" dirty="0"/>
          </a:p>
        </p:txBody>
      </p:sp>
      <p:sp>
        <p:nvSpPr>
          <p:cNvPr id="10" name="Text Placeholder 2"/>
          <p:cNvSpPr>
            <a:spLocks noGrp="1"/>
          </p:cNvSpPr>
          <p:nvPr>
            <p:ph idx="1"/>
          </p:nvPr>
        </p:nvSpPr>
        <p:spPr>
          <a:xfrm>
            <a:off x="107504" y="735546"/>
            <a:ext cx="8928992" cy="388843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4" name="Footer Placeholder 4"/>
          <p:cNvSpPr>
            <a:spLocks noGrp="1"/>
          </p:cNvSpPr>
          <p:nvPr>
            <p:ph type="ftr" sz="quarter" idx="10"/>
          </p:nvPr>
        </p:nvSpPr>
        <p:spPr>
          <a:xfrm>
            <a:off x="3781468" y="4767262"/>
            <a:ext cx="4606957" cy="310754"/>
          </a:xfrm>
          <a:prstGeom prst="rect">
            <a:avLst/>
          </a:prstGeom>
        </p:spPr>
        <p:txBody>
          <a:bodyPr/>
          <a:lstStyle>
            <a:lvl1pPr>
              <a:defRPr/>
            </a:lvl1pPr>
          </a:lstStyle>
          <a:p>
            <a:pPr>
              <a:defRPr/>
            </a:pPr>
            <a:r>
              <a:rPr lang="es-ES"/>
              <a:t>Badia – BDEC2, Bloomington, 2018 </a:t>
            </a:r>
          </a:p>
        </p:txBody>
      </p:sp>
      <p:sp>
        <p:nvSpPr>
          <p:cNvPr id="5" name="Slide Number Placeholder 5"/>
          <p:cNvSpPr>
            <a:spLocks noGrp="1"/>
          </p:cNvSpPr>
          <p:nvPr>
            <p:ph type="sldNum" sz="quarter" idx="11"/>
          </p:nvPr>
        </p:nvSpPr>
        <p:spPr>
          <a:xfrm>
            <a:off x="8532441" y="4768453"/>
            <a:ext cx="514723" cy="309563"/>
          </a:xfrm>
          <a:prstGeom prst="rect">
            <a:avLst/>
          </a:prstGeom>
        </p:spPr>
        <p:txBody>
          <a:bodyPr/>
          <a:lstStyle>
            <a:lvl1pPr>
              <a:defRPr/>
            </a:lvl1pPr>
          </a:lstStyle>
          <a:p>
            <a:pPr>
              <a:defRPr/>
            </a:pPr>
            <a:fld id="{507E71EA-063B-44B1-AD35-92A155656681}" type="slidenum">
              <a:rPr lang="es-ES" altLang="en-US"/>
              <a:pPr>
                <a:defRPr/>
              </a:pPr>
              <a:t>‹#›</a:t>
            </a:fld>
            <a:endParaRPr lang="es-ES" altLang="en-US"/>
          </a:p>
        </p:txBody>
      </p:sp>
      <p:pic>
        <p:nvPicPr>
          <p:cNvPr id="6"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32722"/>
            <a:ext cx="1876425" cy="342900"/>
          </a:xfrm>
          <a:prstGeom prst="rect">
            <a:avLst/>
          </a:prstGeom>
        </p:spPr>
      </p:pic>
    </p:spTree>
    <p:extLst>
      <p:ext uri="{BB962C8B-B14F-4D97-AF65-F5344CB8AC3E}">
        <p14:creationId xmlns:p14="http://schemas.microsoft.com/office/powerpoint/2010/main" val="50857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SC2017-Generic">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4803" y="163420"/>
            <a:ext cx="8229598" cy="628798"/>
          </a:xfrm>
          <a:prstGeom prst="rect">
            <a:avLst/>
          </a:prstGeom>
        </p:spPr>
        <p:txBody>
          <a:bodyPr vert="horz" lIns="91440" tIns="45720" rIns="91440" bIns="45720" rtlCol="0" anchor="ctr">
            <a:noAutofit/>
          </a:bodyPr>
          <a:lstStyle>
            <a:lvl1pPr algn="ctr">
              <a:defRPr sz="2625" b="1"/>
            </a:lvl1pPr>
          </a:lstStyle>
          <a:p>
            <a:r>
              <a:rPr lang="es-ES" dirty="0"/>
              <a:t>Haga clic para modificar el estilo de título del patrón</a:t>
            </a:r>
            <a:endParaRPr lang="en-US" dirty="0"/>
          </a:p>
        </p:txBody>
      </p:sp>
      <p:sp>
        <p:nvSpPr>
          <p:cNvPr id="7" name="Text Placeholder 2"/>
          <p:cNvSpPr>
            <a:spLocks noGrp="1"/>
          </p:cNvSpPr>
          <p:nvPr>
            <p:ph idx="1"/>
          </p:nvPr>
        </p:nvSpPr>
        <p:spPr>
          <a:xfrm>
            <a:off x="464803" y="911304"/>
            <a:ext cx="8229598" cy="3624944"/>
          </a:xfrm>
          <a:prstGeom prst="rect">
            <a:avLst/>
          </a:prstGeom>
        </p:spPr>
        <p:txBody>
          <a:bodyPr vert="horz" lIns="91440" tIns="45720" rIns="91440" bIns="45720" rtlCol="0">
            <a:normAutofit/>
          </a:bodyPr>
          <a:lstStyle>
            <a:lvl1pPr>
              <a:buClr>
                <a:srgbClr val="0070C0"/>
              </a:buClr>
              <a:defRPr/>
            </a:lvl1pPr>
            <a:lvl2pPr>
              <a:buClr>
                <a:srgbClr val="0070C0"/>
              </a:buClr>
              <a:defRPr/>
            </a:lvl2pPr>
            <a:lvl3pPr>
              <a:buClr>
                <a:srgbClr val="0070C0"/>
              </a:buClr>
              <a:defRPr/>
            </a:lvl3pPr>
            <a:lvl4pPr>
              <a:buClr>
                <a:srgbClr val="0070C0"/>
              </a:buClr>
              <a:defRPr/>
            </a:lvl4pPr>
            <a:lvl5pPr>
              <a:buClr>
                <a:srgbClr val="0070C0"/>
              </a:buCl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74108"/>
            <a:ext cx="1876425" cy="342900"/>
          </a:xfrm>
          <a:prstGeom prst="rect">
            <a:avLst/>
          </a:prstGeom>
        </p:spPr>
      </p:pic>
    </p:spTree>
    <p:extLst>
      <p:ext uri="{BB962C8B-B14F-4D97-AF65-F5344CB8AC3E}">
        <p14:creationId xmlns:p14="http://schemas.microsoft.com/office/powerpoint/2010/main" val="2973070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6ABAD07E-6D11-3941-896B-9E023CB6A212}"/>
              </a:ext>
            </a:extLst>
          </p:cNvPr>
          <p:cNvSpPr/>
          <p:nvPr userDrawn="1"/>
        </p:nvSpPr>
        <p:spPr>
          <a:xfrm>
            <a:off x="3041582" y="4592481"/>
            <a:ext cx="5888455" cy="415498"/>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MCIN/AEI/10.13039/501100011033 and the European Union </a:t>
            </a:r>
            <a:r>
              <a:rPr lang="en-US" sz="700" noProof="0" dirty="0" err="1">
                <a:solidFill>
                  <a:schemeClr val="tx1"/>
                </a:solidFill>
                <a:latin typeface="+mn-lt"/>
                <a:cs typeface="Arial" panose="020B0604020202020204" pitchFamily="34" charset="0"/>
              </a:rPr>
              <a:t>NextGenerationEU</a:t>
            </a:r>
            <a:r>
              <a:rPr lang="en-US" sz="700" noProof="0" dirty="0">
                <a:solidFill>
                  <a:schemeClr val="tx1"/>
                </a:solidFill>
                <a:latin typeface="+mn-lt"/>
                <a:cs typeface="Arial" panose="020B0604020202020204" pitchFamily="34" charset="0"/>
              </a:rPr>
              <a:t>/PRTR (PCI2021-121957)</a:t>
            </a:r>
          </a:p>
        </p:txBody>
      </p:sp>
      <p:pic>
        <p:nvPicPr>
          <p:cNvPr id="3" name="Imagen 2">
            <a:extLst>
              <a:ext uri="{FF2B5EF4-FFF2-40B4-BE49-F238E27FC236}">
                <a16:creationId xmlns:a16="http://schemas.microsoft.com/office/drawing/2014/main" id="{CE65266C-CE5D-434F-B02D-4D1185A147CA}"/>
              </a:ext>
            </a:extLst>
          </p:cNvPr>
          <p:cNvPicPr>
            <a:picLocks noChangeAspect="1"/>
          </p:cNvPicPr>
          <p:nvPr userDrawn="1"/>
        </p:nvPicPr>
        <p:blipFill>
          <a:blip r:embed="rId2"/>
          <a:stretch>
            <a:fillRect/>
          </a:stretch>
        </p:blipFill>
        <p:spPr>
          <a:xfrm>
            <a:off x="0" y="5056715"/>
            <a:ext cx="9144000" cy="86785"/>
          </a:xfrm>
          <a:prstGeom prst="rect">
            <a:avLst/>
          </a:prstGeom>
        </p:spPr>
      </p:pic>
      <p:pic>
        <p:nvPicPr>
          <p:cNvPr id="18" name="Imagen 17">
            <a:extLst>
              <a:ext uri="{FF2B5EF4-FFF2-40B4-BE49-F238E27FC236}">
                <a16:creationId xmlns:a16="http://schemas.microsoft.com/office/drawing/2014/main" id="{24B8BDE7-A80A-994E-8396-93F182C4BEA2}"/>
              </a:ext>
            </a:extLst>
          </p:cNvPr>
          <p:cNvPicPr>
            <a:picLocks noChangeAspect="1"/>
          </p:cNvPicPr>
          <p:nvPr userDrawn="1"/>
        </p:nvPicPr>
        <p:blipFill>
          <a:blip r:embed="rId3"/>
          <a:stretch>
            <a:fillRect/>
          </a:stretch>
        </p:blipFill>
        <p:spPr>
          <a:xfrm>
            <a:off x="-1" y="0"/>
            <a:ext cx="9165303" cy="2387600"/>
          </a:xfrm>
          <a:prstGeom prst="rect">
            <a:avLst/>
          </a:prstGeom>
        </p:spPr>
      </p:pic>
      <p:pic>
        <p:nvPicPr>
          <p:cNvPr id="4" name="Picture 3">
            <a:extLst>
              <a:ext uri="{FF2B5EF4-FFF2-40B4-BE49-F238E27FC236}">
                <a16:creationId xmlns:a16="http://schemas.microsoft.com/office/drawing/2014/main" id="{B326853A-3BD7-A690-03B4-46D5A8D86965}"/>
              </a:ext>
            </a:extLst>
          </p:cNvPr>
          <p:cNvPicPr>
            <a:picLocks noChangeAspect="1"/>
          </p:cNvPicPr>
          <p:nvPr userDrawn="1"/>
        </p:nvPicPr>
        <p:blipFill>
          <a:blip r:embed="rId4"/>
          <a:stretch>
            <a:fillRect/>
          </a:stretch>
        </p:blipFill>
        <p:spPr>
          <a:xfrm>
            <a:off x="1203157" y="4579493"/>
            <a:ext cx="1838425" cy="428486"/>
          </a:xfrm>
          <a:prstGeom prst="rect">
            <a:avLst/>
          </a:prstGeom>
        </p:spPr>
      </p:pic>
    </p:spTree>
    <p:extLst>
      <p:ext uri="{BB962C8B-B14F-4D97-AF65-F5344CB8AC3E}">
        <p14:creationId xmlns:p14="http://schemas.microsoft.com/office/powerpoint/2010/main" val="2951540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95D142A-4032-4C45-90A3-C329A5159BA0}" type="datetime1">
              <a:rPr lang="en-US" smtClean="0"/>
              <a:t>5/2/23</a:t>
            </a:fld>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BEB8B8-AB66-0D4A-92EE-378C12FDC4EA}" type="slidenum">
              <a:t>‹#›</a:t>
            </a:fld>
            <a:endParaRPr lang="en-GB"/>
          </a:p>
        </p:txBody>
      </p:sp>
    </p:spTree>
    <p:extLst>
      <p:ext uri="{BB962C8B-B14F-4D97-AF65-F5344CB8AC3E}">
        <p14:creationId xmlns:p14="http://schemas.microsoft.com/office/powerpoint/2010/main" val="219198588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4" r:id="rId4"/>
    <p:sldLayoutId id="2147483661" r:id="rId5"/>
    <p:sldLayoutId id="2147483676" r:id="rId6"/>
    <p:sldLayoutId id="2147483686" r:id="rId7"/>
    <p:sldLayoutId id="2147483688" r:id="rId8"/>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22BE7BF-CCED-F744-8B50-9C71D8728E1E}" type="datetimeFigureOut">
              <a:t>2/5/23</a:t>
            </a:fld>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BEB8B8-AB66-0D4A-92EE-378C12FDC4EA}" type="slidenum">
              <a:t>‹#›</a:t>
            </a:fld>
            <a:endParaRPr lang="en-GB"/>
          </a:p>
        </p:txBody>
      </p:sp>
    </p:spTree>
    <p:extLst>
      <p:ext uri="{BB962C8B-B14F-4D97-AF65-F5344CB8AC3E}">
        <p14:creationId xmlns:p14="http://schemas.microsoft.com/office/powerpoint/2010/main" val="203551557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7" r:id="rId9"/>
    <p:sldLayoutId id="2147483689"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em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C3E8A9E-59B3-0B46-991D-8AD98D2DAD5D}"/>
              </a:ext>
            </a:extLst>
          </p:cNvPr>
          <p:cNvSpPr txBox="1"/>
          <p:nvPr/>
        </p:nvSpPr>
        <p:spPr>
          <a:xfrm>
            <a:off x="4415425" y="5047989"/>
            <a:ext cx="184731" cy="300082"/>
          </a:xfrm>
          <a:prstGeom prst="rect">
            <a:avLst/>
          </a:prstGeom>
          <a:noFill/>
        </p:spPr>
        <p:txBody>
          <a:bodyPr wrap="none" rtlCol="0">
            <a:spAutoFit/>
          </a:bodyPr>
          <a:lstStyle/>
          <a:p>
            <a:endParaRPr lang="en-GB"/>
          </a:p>
        </p:txBody>
      </p:sp>
      <p:sp>
        <p:nvSpPr>
          <p:cNvPr id="5" name="Subtítulo 2">
            <a:extLst>
              <a:ext uri="{FF2B5EF4-FFF2-40B4-BE49-F238E27FC236}">
                <a16:creationId xmlns:a16="http://schemas.microsoft.com/office/drawing/2014/main" id="{655B5D40-EDE7-DC47-AA36-A0D265A34546}"/>
              </a:ext>
            </a:extLst>
          </p:cNvPr>
          <p:cNvSpPr txBox="1">
            <a:spLocks/>
          </p:cNvSpPr>
          <p:nvPr/>
        </p:nvSpPr>
        <p:spPr>
          <a:xfrm>
            <a:off x="0" y="3812125"/>
            <a:ext cx="9144000" cy="759417"/>
          </a:xfrm>
          <a:prstGeom prst="rect">
            <a:avLst/>
          </a:prstGeom>
        </p:spPr>
        <p:txBody>
          <a:bodyPr>
            <a:noAutofit/>
          </a:bodyPr>
          <a:lstStyle>
            <a:lvl1pPr marL="0" indent="0" algn="ctr" defTabSz="685800" rtl="0" eaLnBrk="1" latinLnBrk="0" hangingPunct="1">
              <a:lnSpc>
                <a:spcPct val="90000"/>
              </a:lnSpc>
              <a:spcBef>
                <a:spcPts val="750"/>
              </a:spcBef>
              <a:buFont typeface="Arial" panose="020B0604020202020204" pitchFamily="34" charset="0"/>
              <a:buNone/>
              <a:defRPr sz="2000" b="1" i="0" kern="1200">
                <a:solidFill>
                  <a:schemeClr val="tx1">
                    <a:lumMod val="65000"/>
                    <a:lumOff val="35000"/>
                  </a:schemeClr>
                </a:solidFill>
                <a:latin typeface="Courier" pitchFamily="2"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0" i="0" spc="0" dirty="0">
                <a:solidFill>
                  <a:schemeClr val="tx1"/>
                </a:solidFill>
                <a:latin typeface="+mn-lt"/>
                <a:cs typeface="Myanmar Text" panose="020B0502040204020203" pitchFamily="34" charset="0"/>
              </a:rPr>
              <a:t>Jorge </a:t>
            </a:r>
            <a:r>
              <a:rPr lang="en-US" sz="1200" b="0" i="0" spc="0" dirty="0" err="1">
                <a:solidFill>
                  <a:schemeClr val="tx1"/>
                </a:solidFill>
                <a:latin typeface="+mn-lt"/>
                <a:cs typeface="Myanmar Text" panose="020B0502040204020203" pitchFamily="34" charset="0"/>
              </a:rPr>
              <a:t>Ejarque</a:t>
            </a:r>
            <a:r>
              <a:rPr lang="en-US" sz="1200" b="0" i="0" spc="0" dirty="0">
                <a:solidFill>
                  <a:schemeClr val="tx1"/>
                </a:solidFill>
                <a:latin typeface="+mn-lt"/>
                <a:cs typeface="Myanmar Text" panose="020B0502040204020203" pitchFamily="34" charset="0"/>
              </a:rPr>
              <a:t> (BSC), </a:t>
            </a:r>
            <a:r>
              <a:rPr lang="en-US" sz="1200" b="0" i="0" spc="0" dirty="0" err="1">
                <a:solidFill>
                  <a:schemeClr val="tx1"/>
                </a:solidFill>
                <a:latin typeface="+mn-lt"/>
                <a:cs typeface="Myanmar Text" panose="020B0502040204020203" pitchFamily="34" charset="0"/>
              </a:rPr>
              <a:t>Jedrzej</a:t>
            </a:r>
            <a:r>
              <a:rPr lang="en-US" sz="1200" b="0" i="0" spc="0" dirty="0">
                <a:solidFill>
                  <a:schemeClr val="tx1"/>
                </a:solidFill>
                <a:latin typeface="+mn-lt"/>
                <a:cs typeface="Myanmar Text" panose="020B0502040204020203" pitchFamily="34" charset="0"/>
              </a:rPr>
              <a:t> Rybicki (JSC), Rosa M </a:t>
            </a:r>
            <a:r>
              <a:rPr lang="en-US" sz="1200" b="0" i="0" spc="0" dirty="0" err="1">
                <a:solidFill>
                  <a:schemeClr val="tx1"/>
                </a:solidFill>
                <a:latin typeface="+mn-lt"/>
                <a:cs typeface="Myanmar Text" panose="020B0502040204020203" pitchFamily="34" charset="0"/>
              </a:rPr>
              <a:t>Badia</a:t>
            </a:r>
            <a:r>
              <a:rPr lang="en-US" sz="1200" b="0" dirty="0">
                <a:solidFill>
                  <a:schemeClr val="tx1"/>
                </a:solidFill>
                <a:latin typeface="+mn-lt"/>
                <a:cs typeface="Myanmar Text" panose="020B0502040204020203" pitchFamily="34" charset="0"/>
              </a:rPr>
              <a:t> (BSC)</a:t>
            </a:r>
            <a:endParaRPr lang="en-US" sz="1200" b="0" i="0" spc="0" dirty="0">
              <a:solidFill>
                <a:schemeClr val="tx1"/>
              </a:solidFill>
              <a:latin typeface="+mn-lt"/>
              <a:cs typeface="Myanmar Text" panose="020B0502040204020203" pitchFamily="34" charset="0"/>
            </a:endParaRPr>
          </a:p>
          <a:p>
            <a:r>
              <a:rPr lang="en-US" sz="1200" b="0" i="0" spc="0" dirty="0">
                <a:solidFill>
                  <a:schemeClr val="tx1"/>
                </a:solidFill>
                <a:latin typeface="+mn-lt"/>
                <a:cs typeface="Myanmar Text" panose="020B0502040204020203" pitchFamily="34" charset="0"/>
              </a:rPr>
              <a:t>EAB Meeting – Barcelona, 22</a:t>
            </a:r>
            <a:r>
              <a:rPr lang="en-US" sz="1200" b="0" i="0" spc="0" baseline="30000" dirty="0">
                <a:solidFill>
                  <a:schemeClr val="tx1"/>
                </a:solidFill>
                <a:latin typeface="+mn-lt"/>
                <a:cs typeface="Myanmar Text" panose="020B0502040204020203" pitchFamily="34" charset="0"/>
              </a:rPr>
              <a:t>nd</a:t>
            </a:r>
            <a:r>
              <a:rPr lang="en-US" sz="1200" b="0" i="0" spc="0" dirty="0">
                <a:solidFill>
                  <a:schemeClr val="tx1"/>
                </a:solidFill>
                <a:latin typeface="+mn-lt"/>
                <a:cs typeface="Myanmar Text" panose="020B0502040204020203" pitchFamily="34" charset="0"/>
              </a:rPr>
              <a:t> of March 2023</a:t>
            </a:r>
          </a:p>
        </p:txBody>
      </p:sp>
      <p:sp>
        <p:nvSpPr>
          <p:cNvPr id="6" name="Título 1">
            <a:extLst>
              <a:ext uri="{FF2B5EF4-FFF2-40B4-BE49-F238E27FC236}">
                <a16:creationId xmlns:a16="http://schemas.microsoft.com/office/drawing/2014/main" id="{3CBAD634-8E5E-9042-B04A-A8F405A8384F}"/>
              </a:ext>
            </a:extLst>
          </p:cNvPr>
          <p:cNvSpPr>
            <a:spLocks noGrp="1"/>
          </p:cNvSpPr>
          <p:nvPr>
            <p:ph type="ctrTitle" idx="4294967295"/>
          </p:nvPr>
        </p:nvSpPr>
        <p:spPr>
          <a:xfrm>
            <a:off x="242888" y="2571750"/>
            <a:ext cx="8713787" cy="906463"/>
          </a:xfrm>
          <a:prstGeom prst="rect">
            <a:avLst/>
          </a:prstGeom>
        </p:spPr>
        <p:txBody>
          <a:bodyPr anchor="ctr">
            <a:normAutofit fontScale="90000"/>
          </a:bodyPr>
          <a:lstStyle>
            <a:lvl1pPr algn="ctr">
              <a:defRPr sz="2800" b="0" i="0">
                <a:solidFill>
                  <a:schemeClr val="accent1"/>
                </a:solidFill>
                <a:latin typeface="Myriad Pro" panose="020B0503030403020204" pitchFamily="34" charset="0"/>
              </a:defRPr>
            </a:lvl1pPr>
          </a:lstStyle>
          <a:p>
            <a:r>
              <a:rPr lang="en-US" dirty="0">
                <a:latin typeface="+mn-lt"/>
              </a:rPr>
              <a:t>Introduction to the eFlows4HPC software</a:t>
            </a:r>
            <a:br>
              <a:rPr lang="en-US" dirty="0">
                <a:latin typeface="+mn-lt"/>
              </a:rPr>
            </a:br>
            <a:r>
              <a:rPr lang="en-US" dirty="0">
                <a:latin typeface="+mn-lt"/>
              </a:rPr>
              <a:t>stack and HPC Workflows as a Service</a:t>
            </a:r>
            <a:br>
              <a:rPr lang="en-US" dirty="0">
                <a:latin typeface="+mn-lt"/>
              </a:rPr>
            </a:br>
            <a:r>
              <a:rPr lang="en-US" dirty="0">
                <a:latin typeface="+mn-lt"/>
              </a:rPr>
              <a:t>methodology</a:t>
            </a:r>
          </a:p>
        </p:txBody>
      </p:sp>
    </p:spTree>
    <p:extLst>
      <p:ext uri="{BB962C8B-B14F-4D97-AF65-F5344CB8AC3E}">
        <p14:creationId xmlns:p14="http://schemas.microsoft.com/office/powerpoint/2010/main" val="362825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81FA-A4AE-893D-CCEE-8DB28B5DF0EF}"/>
              </a:ext>
            </a:extLst>
          </p:cNvPr>
          <p:cNvSpPr>
            <a:spLocks noGrp="1"/>
          </p:cNvSpPr>
          <p:nvPr>
            <p:ph type="title"/>
          </p:nvPr>
        </p:nvSpPr>
        <p:spPr/>
        <p:txBody>
          <a:bodyPr/>
          <a:lstStyle/>
          <a:p>
            <a:r>
              <a:rPr lang="en-GB" dirty="0"/>
              <a:t>Project achievements</a:t>
            </a:r>
          </a:p>
        </p:txBody>
      </p:sp>
      <p:sp>
        <p:nvSpPr>
          <p:cNvPr id="3" name="Content Placeholder 2">
            <a:extLst>
              <a:ext uri="{FF2B5EF4-FFF2-40B4-BE49-F238E27FC236}">
                <a16:creationId xmlns:a16="http://schemas.microsoft.com/office/drawing/2014/main" id="{416671E7-EA87-CFD2-CB95-ADA121AA344A}"/>
              </a:ext>
            </a:extLst>
          </p:cNvPr>
          <p:cNvSpPr>
            <a:spLocks noGrp="1"/>
          </p:cNvSpPr>
          <p:nvPr>
            <p:ph idx="1"/>
          </p:nvPr>
        </p:nvSpPr>
        <p:spPr>
          <a:xfrm>
            <a:off x="449580" y="1031288"/>
            <a:ext cx="4452299" cy="3530079"/>
          </a:xfrm>
        </p:spPr>
        <p:txBody>
          <a:bodyPr>
            <a:normAutofit fontScale="92500" lnSpcReduction="10000"/>
          </a:bodyPr>
          <a:lstStyle/>
          <a:p>
            <a:r>
              <a:rPr lang="en-GB" sz="1400" b="0" dirty="0"/>
              <a:t>Requirements and software architecture. Reviewed at beginning of second iteration</a:t>
            </a:r>
          </a:p>
          <a:p>
            <a:r>
              <a:rPr lang="en-GB" sz="1400" b="0" dirty="0"/>
              <a:t>Definition and implementation of abstractions to support the integration of different stack  components</a:t>
            </a:r>
          </a:p>
          <a:p>
            <a:r>
              <a:rPr lang="en-GB" sz="1400" b="0" dirty="0"/>
              <a:t>Design and development of a minimal workflow. Development of a step-by-step example. </a:t>
            </a:r>
          </a:p>
          <a:p>
            <a:r>
              <a:rPr lang="en-GB" sz="1400" b="0" dirty="0"/>
              <a:t>Design and implementation of the </a:t>
            </a:r>
            <a:r>
              <a:rPr lang="en-GB" sz="1400" b="0" dirty="0" err="1"/>
              <a:t>HPCWaaS</a:t>
            </a:r>
            <a:r>
              <a:rPr lang="en-GB" sz="1400" b="0" dirty="0"/>
              <a:t> API</a:t>
            </a:r>
          </a:p>
          <a:p>
            <a:r>
              <a:rPr lang="en-GB" sz="1400" b="0" dirty="0"/>
              <a:t>Design and implementation of project services: Data Catalogue, Workflow Registry, Software catalogue </a:t>
            </a:r>
          </a:p>
          <a:p>
            <a:r>
              <a:rPr lang="en-GB" sz="1400" b="0" dirty="0"/>
              <a:t>Design and implementation of first version of Pillars’ workflows. </a:t>
            </a:r>
          </a:p>
          <a:p>
            <a:r>
              <a:rPr lang="en-GB" sz="1400" b="0" dirty="0"/>
              <a:t>Two releases of project software and documentation  available</a:t>
            </a:r>
          </a:p>
          <a:p>
            <a:r>
              <a:rPr lang="en-GB" sz="1400" b="0" dirty="0"/>
              <a:t>Set of internal trainings about software stack components and </a:t>
            </a:r>
            <a:r>
              <a:rPr lang="en-GB" sz="1400" b="0" dirty="0" err="1"/>
              <a:t>HPCWaaS</a:t>
            </a:r>
            <a:r>
              <a:rPr lang="en-GB" sz="1400" b="0" dirty="0"/>
              <a:t>. ICS-HPC tutorial </a:t>
            </a:r>
          </a:p>
          <a:p>
            <a:r>
              <a:rPr lang="en-GB" sz="1400" b="0" dirty="0"/>
              <a:t>Good visibility: articles, keynote presentations, media</a:t>
            </a:r>
            <a:endParaRPr lang="en-GB" sz="1800" dirty="0"/>
          </a:p>
        </p:txBody>
      </p:sp>
      <p:sp>
        <p:nvSpPr>
          <p:cNvPr id="4" name="TextBox 3">
            <a:extLst>
              <a:ext uri="{FF2B5EF4-FFF2-40B4-BE49-F238E27FC236}">
                <a16:creationId xmlns:a16="http://schemas.microsoft.com/office/drawing/2014/main" id="{A81C3AFC-C1EE-3C5B-C9D7-3E13DEE572F3}"/>
              </a:ext>
            </a:extLst>
          </p:cNvPr>
          <p:cNvSpPr txBox="1"/>
          <p:nvPr/>
        </p:nvSpPr>
        <p:spPr>
          <a:xfrm>
            <a:off x="6122040" y="546801"/>
            <a:ext cx="3172521" cy="338554"/>
          </a:xfrm>
          <a:prstGeom prst="rect">
            <a:avLst/>
          </a:prstGeom>
          <a:noFill/>
        </p:spPr>
        <p:txBody>
          <a:bodyPr wrap="square" rtlCol="0">
            <a:spAutoFit/>
          </a:bodyPr>
          <a:lstStyle/>
          <a:p>
            <a:r>
              <a:rPr lang="en-GB" sz="1600" dirty="0">
                <a:solidFill>
                  <a:schemeClr val="accent1">
                    <a:lumMod val="75000"/>
                  </a:schemeClr>
                </a:solidFill>
              </a:rPr>
              <a:t>https://eflows4hpc.eu/software/</a:t>
            </a:r>
          </a:p>
        </p:txBody>
      </p:sp>
      <p:pic>
        <p:nvPicPr>
          <p:cNvPr id="6" name="Picture 5">
            <a:extLst>
              <a:ext uri="{FF2B5EF4-FFF2-40B4-BE49-F238E27FC236}">
                <a16:creationId xmlns:a16="http://schemas.microsoft.com/office/drawing/2014/main" id="{259DD0D6-5920-80D8-80C2-99BA28B3E158}"/>
              </a:ext>
            </a:extLst>
          </p:cNvPr>
          <p:cNvPicPr>
            <a:picLocks noChangeAspect="1"/>
          </p:cNvPicPr>
          <p:nvPr/>
        </p:nvPicPr>
        <p:blipFill>
          <a:blip r:embed="rId3"/>
          <a:stretch>
            <a:fillRect/>
          </a:stretch>
        </p:blipFill>
        <p:spPr>
          <a:xfrm>
            <a:off x="6455015" y="822420"/>
            <a:ext cx="2688985" cy="2684810"/>
          </a:xfrm>
          <a:prstGeom prst="rect">
            <a:avLst/>
          </a:prstGeom>
        </p:spPr>
      </p:pic>
      <p:pic>
        <p:nvPicPr>
          <p:cNvPr id="8" name="Picture 7">
            <a:extLst>
              <a:ext uri="{FF2B5EF4-FFF2-40B4-BE49-F238E27FC236}">
                <a16:creationId xmlns:a16="http://schemas.microsoft.com/office/drawing/2014/main" id="{5C564582-40F7-313F-35A1-19967C772F52}"/>
              </a:ext>
            </a:extLst>
          </p:cNvPr>
          <p:cNvPicPr>
            <a:picLocks noChangeAspect="1"/>
          </p:cNvPicPr>
          <p:nvPr/>
        </p:nvPicPr>
        <p:blipFill>
          <a:blip r:embed="rId4"/>
          <a:stretch>
            <a:fillRect/>
          </a:stretch>
        </p:blipFill>
        <p:spPr>
          <a:xfrm>
            <a:off x="5269729" y="1450530"/>
            <a:ext cx="2705464" cy="2793938"/>
          </a:xfrm>
          <a:prstGeom prst="rect">
            <a:avLst/>
          </a:prstGeom>
        </p:spPr>
      </p:pic>
      <p:pic>
        <p:nvPicPr>
          <p:cNvPr id="12" name="Picture 11">
            <a:extLst>
              <a:ext uri="{FF2B5EF4-FFF2-40B4-BE49-F238E27FC236}">
                <a16:creationId xmlns:a16="http://schemas.microsoft.com/office/drawing/2014/main" id="{94BC7041-C510-4EF6-E880-B215F274B622}"/>
              </a:ext>
            </a:extLst>
          </p:cNvPr>
          <p:cNvPicPr>
            <a:picLocks noChangeAspect="1"/>
          </p:cNvPicPr>
          <p:nvPr/>
        </p:nvPicPr>
        <p:blipFill>
          <a:blip r:embed="rId5"/>
          <a:stretch>
            <a:fillRect/>
          </a:stretch>
        </p:blipFill>
        <p:spPr>
          <a:xfrm>
            <a:off x="4813061" y="3374155"/>
            <a:ext cx="2617958" cy="2896881"/>
          </a:xfrm>
          <a:prstGeom prst="rect">
            <a:avLst/>
          </a:prstGeom>
        </p:spPr>
      </p:pic>
      <p:pic>
        <p:nvPicPr>
          <p:cNvPr id="7" name="Picture 6">
            <a:extLst>
              <a:ext uri="{FF2B5EF4-FFF2-40B4-BE49-F238E27FC236}">
                <a16:creationId xmlns:a16="http://schemas.microsoft.com/office/drawing/2014/main" id="{ED945F49-ED09-787E-C1DB-0530CEA0F1EF}"/>
              </a:ext>
            </a:extLst>
          </p:cNvPr>
          <p:cNvPicPr>
            <a:picLocks noChangeAspect="1"/>
          </p:cNvPicPr>
          <p:nvPr/>
        </p:nvPicPr>
        <p:blipFill>
          <a:blip r:embed="rId6"/>
          <a:stretch>
            <a:fillRect/>
          </a:stretch>
        </p:blipFill>
        <p:spPr>
          <a:xfrm>
            <a:off x="6979673" y="1983009"/>
            <a:ext cx="2899441" cy="2782292"/>
          </a:xfrm>
          <a:prstGeom prst="rect">
            <a:avLst/>
          </a:prstGeom>
        </p:spPr>
      </p:pic>
      <p:pic>
        <p:nvPicPr>
          <p:cNvPr id="10" name="Picture 9">
            <a:extLst>
              <a:ext uri="{FF2B5EF4-FFF2-40B4-BE49-F238E27FC236}">
                <a16:creationId xmlns:a16="http://schemas.microsoft.com/office/drawing/2014/main" id="{C84C46C0-665C-AEEB-7E0A-2EDFABFAC87D}"/>
              </a:ext>
            </a:extLst>
          </p:cNvPr>
          <p:cNvPicPr>
            <a:picLocks noChangeAspect="1"/>
          </p:cNvPicPr>
          <p:nvPr/>
        </p:nvPicPr>
        <p:blipFill rotWithShape="1">
          <a:blip r:embed="rId7"/>
          <a:srcRect l="5819" t="6423" r="18194" b="6779"/>
          <a:stretch/>
        </p:blipFill>
        <p:spPr>
          <a:xfrm>
            <a:off x="6259468" y="2926383"/>
            <a:ext cx="2169560" cy="2896881"/>
          </a:xfrm>
          <a:prstGeom prst="rect">
            <a:avLst/>
          </a:prstGeom>
        </p:spPr>
      </p:pic>
    </p:spTree>
    <p:extLst>
      <p:ext uri="{BB962C8B-B14F-4D97-AF65-F5344CB8AC3E}">
        <p14:creationId xmlns:p14="http://schemas.microsoft.com/office/powerpoint/2010/main" val="3372738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2730-1DD5-7E5B-5538-3B941E21E1DE}"/>
              </a:ext>
            </a:extLst>
          </p:cNvPr>
          <p:cNvSpPr>
            <a:spLocks noGrp="1"/>
          </p:cNvSpPr>
          <p:nvPr>
            <p:ph type="title"/>
          </p:nvPr>
        </p:nvSpPr>
        <p:spPr>
          <a:xfrm>
            <a:off x="449578" y="224709"/>
            <a:ext cx="7000375" cy="434026"/>
          </a:xfrm>
        </p:spPr>
        <p:txBody>
          <a:bodyPr>
            <a:normAutofit fontScale="90000"/>
          </a:bodyPr>
          <a:lstStyle/>
          <a:p>
            <a:r>
              <a:rPr lang="en-GB" dirty="0"/>
              <a:t>Tutorial focus (I): HPC Workflows as a Service methodology</a:t>
            </a:r>
          </a:p>
        </p:txBody>
      </p:sp>
      <p:pic>
        <p:nvPicPr>
          <p:cNvPr id="4" name="Picture 3">
            <a:extLst>
              <a:ext uri="{FF2B5EF4-FFF2-40B4-BE49-F238E27FC236}">
                <a16:creationId xmlns:a16="http://schemas.microsoft.com/office/drawing/2014/main" id="{CDFBE42B-7274-D463-A66A-562718010764}"/>
              </a:ext>
            </a:extLst>
          </p:cNvPr>
          <p:cNvPicPr>
            <a:picLocks noChangeAspect="1"/>
          </p:cNvPicPr>
          <p:nvPr/>
        </p:nvPicPr>
        <p:blipFill>
          <a:blip r:embed="rId2"/>
          <a:stretch>
            <a:fillRect/>
          </a:stretch>
        </p:blipFill>
        <p:spPr>
          <a:xfrm>
            <a:off x="4562192" y="2232206"/>
            <a:ext cx="4482444" cy="2520000"/>
          </a:xfrm>
          <a:prstGeom prst="rect">
            <a:avLst/>
          </a:prstGeom>
          <a:ln>
            <a:solidFill>
              <a:schemeClr val="bg2">
                <a:lumMod val="75000"/>
              </a:schemeClr>
            </a:solidFill>
          </a:ln>
        </p:spPr>
      </p:pic>
      <p:sp>
        <p:nvSpPr>
          <p:cNvPr id="7" name="Oval 6">
            <a:extLst>
              <a:ext uri="{FF2B5EF4-FFF2-40B4-BE49-F238E27FC236}">
                <a16:creationId xmlns:a16="http://schemas.microsoft.com/office/drawing/2014/main" id="{17BD177C-0320-DEBA-7DBA-4F9BB1402789}"/>
              </a:ext>
            </a:extLst>
          </p:cNvPr>
          <p:cNvSpPr/>
          <p:nvPr/>
        </p:nvSpPr>
        <p:spPr>
          <a:xfrm>
            <a:off x="5674554" y="3424703"/>
            <a:ext cx="488929" cy="217188"/>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EFF9FA6-4FEC-7FA0-C73E-C8DCA4F8396C}"/>
              </a:ext>
            </a:extLst>
          </p:cNvPr>
          <p:cNvSpPr txBox="1"/>
          <p:nvPr/>
        </p:nvSpPr>
        <p:spPr>
          <a:xfrm>
            <a:off x="4246784" y="940430"/>
            <a:ext cx="4797852" cy="507831"/>
          </a:xfrm>
          <a:prstGeom prst="rect">
            <a:avLst/>
          </a:prstGeom>
          <a:noFill/>
        </p:spPr>
        <p:txBody>
          <a:bodyPr wrap="none" rtlCol="0">
            <a:spAutoFit/>
          </a:bodyPr>
          <a:lstStyle/>
          <a:p>
            <a:r>
              <a:rPr lang="en-GB" dirty="0">
                <a:solidFill>
                  <a:schemeClr val="accent1">
                    <a:lumMod val="75000"/>
                  </a:schemeClr>
                </a:solidFill>
              </a:rPr>
              <a:t>Part 1.1 How different type of computations (HPC </a:t>
            </a:r>
            <a:r>
              <a:rPr lang="en-GB" dirty="0" err="1">
                <a:solidFill>
                  <a:schemeClr val="accent1">
                    <a:lumMod val="75000"/>
                  </a:schemeClr>
                </a:solidFill>
              </a:rPr>
              <a:t>modeling</a:t>
            </a:r>
            <a:r>
              <a:rPr lang="en-GB" dirty="0">
                <a:solidFill>
                  <a:schemeClr val="accent1">
                    <a:lumMod val="75000"/>
                  </a:schemeClr>
                </a:solidFill>
              </a:rPr>
              <a:t> and </a:t>
            </a:r>
            <a:br>
              <a:rPr lang="en-GB" dirty="0">
                <a:solidFill>
                  <a:schemeClr val="accent1">
                    <a:lumMod val="75000"/>
                  </a:schemeClr>
                </a:solidFill>
              </a:rPr>
            </a:br>
            <a:r>
              <a:rPr lang="en-GB" dirty="0">
                <a:solidFill>
                  <a:schemeClr val="accent1">
                    <a:lumMod val="75000"/>
                  </a:schemeClr>
                </a:solidFill>
              </a:rPr>
              <a:t>simulation, artificial intelligence and data analytics) are combined</a:t>
            </a:r>
          </a:p>
        </p:txBody>
      </p:sp>
      <p:cxnSp>
        <p:nvCxnSpPr>
          <p:cNvPr id="14" name="Straight Arrow Connector 13">
            <a:extLst>
              <a:ext uri="{FF2B5EF4-FFF2-40B4-BE49-F238E27FC236}">
                <a16:creationId xmlns:a16="http://schemas.microsoft.com/office/drawing/2014/main" id="{00828E94-2DF4-D4E6-E6A8-D3CBA992AD39}"/>
              </a:ext>
            </a:extLst>
          </p:cNvPr>
          <p:cNvCxnSpPr>
            <a:cxnSpLocks/>
            <a:endCxn id="7" idx="0"/>
          </p:cNvCxnSpPr>
          <p:nvPr/>
        </p:nvCxnSpPr>
        <p:spPr>
          <a:xfrm>
            <a:off x="5809634" y="1408206"/>
            <a:ext cx="109385" cy="20164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E71862-EE32-FF89-B340-EF29F8A0D366}"/>
              </a:ext>
            </a:extLst>
          </p:cNvPr>
          <p:cNvSpPr txBox="1"/>
          <p:nvPr/>
        </p:nvSpPr>
        <p:spPr>
          <a:xfrm>
            <a:off x="449578" y="1154502"/>
            <a:ext cx="2261838" cy="507831"/>
          </a:xfrm>
          <a:prstGeom prst="rect">
            <a:avLst/>
          </a:prstGeom>
          <a:noFill/>
        </p:spPr>
        <p:txBody>
          <a:bodyPr wrap="none" rtlCol="0">
            <a:spAutoFit/>
          </a:bodyPr>
          <a:lstStyle/>
          <a:p>
            <a:r>
              <a:rPr lang="en-GB" dirty="0">
                <a:solidFill>
                  <a:schemeClr val="accent2">
                    <a:lumMod val="50000"/>
                  </a:schemeClr>
                </a:solidFill>
              </a:rPr>
              <a:t>Part 1.2 How HPC specialized </a:t>
            </a:r>
            <a:br>
              <a:rPr lang="en-GB" dirty="0">
                <a:solidFill>
                  <a:schemeClr val="accent2">
                    <a:lumMod val="50000"/>
                  </a:schemeClr>
                </a:solidFill>
              </a:rPr>
            </a:br>
            <a:r>
              <a:rPr lang="en-GB" dirty="0">
                <a:solidFill>
                  <a:schemeClr val="accent2">
                    <a:lumMod val="50000"/>
                  </a:schemeClr>
                </a:solidFill>
              </a:rPr>
              <a:t>containers are generated </a:t>
            </a:r>
          </a:p>
        </p:txBody>
      </p:sp>
      <p:pic>
        <p:nvPicPr>
          <p:cNvPr id="17" name="Picture 16">
            <a:extLst>
              <a:ext uri="{FF2B5EF4-FFF2-40B4-BE49-F238E27FC236}">
                <a16:creationId xmlns:a16="http://schemas.microsoft.com/office/drawing/2014/main" id="{5BD6553B-0178-BCA6-16A7-E8F96C7C812B}"/>
              </a:ext>
            </a:extLst>
          </p:cNvPr>
          <p:cNvPicPr>
            <a:picLocks noChangeAspect="1"/>
          </p:cNvPicPr>
          <p:nvPr/>
        </p:nvPicPr>
        <p:blipFill>
          <a:blip r:embed="rId3"/>
          <a:stretch>
            <a:fillRect/>
          </a:stretch>
        </p:blipFill>
        <p:spPr>
          <a:xfrm>
            <a:off x="92000" y="2232206"/>
            <a:ext cx="4480000" cy="2520000"/>
          </a:xfrm>
          <a:prstGeom prst="rect">
            <a:avLst/>
          </a:prstGeom>
          <a:ln>
            <a:solidFill>
              <a:schemeClr val="bg2">
                <a:lumMod val="75000"/>
              </a:schemeClr>
            </a:solidFill>
          </a:ln>
        </p:spPr>
      </p:pic>
      <p:sp>
        <p:nvSpPr>
          <p:cNvPr id="21" name="Oval 20">
            <a:extLst>
              <a:ext uri="{FF2B5EF4-FFF2-40B4-BE49-F238E27FC236}">
                <a16:creationId xmlns:a16="http://schemas.microsoft.com/office/drawing/2014/main" id="{82181ED7-22EC-F4DD-4695-18629E8F9CB3}"/>
              </a:ext>
            </a:extLst>
          </p:cNvPr>
          <p:cNvSpPr/>
          <p:nvPr/>
        </p:nvSpPr>
        <p:spPr>
          <a:xfrm>
            <a:off x="828122" y="3578301"/>
            <a:ext cx="752375" cy="410697"/>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986C766-6C2D-C2E4-D468-8CB2E3CA2C24}"/>
              </a:ext>
            </a:extLst>
          </p:cNvPr>
          <p:cNvCxnSpPr>
            <a:cxnSpLocks/>
            <a:stCxn id="15" idx="2"/>
          </p:cNvCxnSpPr>
          <p:nvPr/>
        </p:nvCxnSpPr>
        <p:spPr>
          <a:xfrm flipH="1">
            <a:off x="1204309" y="1662333"/>
            <a:ext cx="376188" cy="1915968"/>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11F787-CA5B-98D7-6E90-481701B43CF2}"/>
              </a:ext>
            </a:extLst>
          </p:cNvPr>
          <p:cNvSpPr txBox="1"/>
          <p:nvPr/>
        </p:nvSpPr>
        <p:spPr>
          <a:xfrm>
            <a:off x="2676590" y="1586318"/>
            <a:ext cx="3051348" cy="507831"/>
          </a:xfrm>
          <a:prstGeom prst="rect">
            <a:avLst/>
          </a:prstGeom>
          <a:noFill/>
        </p:spPr>
        <p:txBody>
          <a:bodyPr wrap="none" rtlCol="0">
            <a:spAutoFit/>
          </a:bodyPr>
          <a:lstStyle/>
          <a:p>
            <a:r>
              <a:rPr lang="en-GB" dirty="0">
                <a:solidFill>
                  <a:schemeClr val="accent6">
                    <a:lumMod val="50000"/>
                  </a:schemeClr>
                </a:solidFill>
              </a:rPr>
              <a:t>Part 1.3 How the required data transfers </a:t>
            </a:r>
            <a:br>
              <a:rPr lang="en-GB" dirty="0">
                <a:solidFill>
                  <a:schemeClr val="accent6">
                    <a:lumMod val="50000"/>
                  </a:schemeClr>
                </a:solidFill>
              </a:rPr>
            </a:br>
            <a:r>
              <a:rPr lang="en-GB" dirty="0">
                <a:solidFill>
                  <a:schemeClr val="accent6">
                    <a:lumMod val="50000"/>
                  </a:schemeClr>
                </a:solidFill>
              </a:rPr>
              <a:t>are specified and performed</a:t>
            </a:r>
          </a:p>
        </p:txBody>
      </p:sp>
      <p:sp>
        <p:nvSpPr>
          <p:cNvPr id="26" name="Oval 25">
            <a:extLst>
              <a:ext uri="{FF2B5EF4-FFF2-40B4-BE49-F238E27FC236}">
                <a16:creationId xmlns:a16="http://schemas.microsoft.com/office/drawing/2014/main" id="{B9618A48-8ED7-4642-D458-76F4DFDE00B5}"/>
              </a:ext>
            </a:extLst>
          </p:cNvPr>
          <p:cNvSpPr/>
          <p:nvPr/>
        </p:nvSpPr>
        <p:spPr>
          <a:xfrm>
            <a:off x="5038346" y="3378208"/>
            <a:ext cx="488929" cy="263683"/>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C5AE3D41-73F1-CFCB-230C-E8FE09400E7A}"/>
              </a:ext>
            </a:extLst>
          </p:cNvPr>
          <p:cNvCxnSpPr>
            <a:cxnSpLocks/>
            <a:stCxn id="25" idx="2"/>
          </p:cNvCxnSpPr>
          <p:nvPr/>
        </p:nvCxnSpPr>
        <p:spPr>
          <a:xfrm>
            <a:off x="4202264" y="2094149"/>
            <a:ext cx="798983" cy="133076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82AC899-1DC4-BA32-8219-18D471F7D75A}"/>
              </a:ext>
            </a:extLst>
          </p:cNvPr>
          <p:cNvSpPr/>
          <p:nvPr/>
        </p:nvSpPr>
        <p:spPr>
          <a:xfrm>
            <a:off x="460689" y="4086132"/>
            <a:ext cx="1126609" cy="206735"/>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1E019E9-C0F1-231E-8E3B-FA4A55876F15}"/>
              </a:ext>
            </a:extLst>
          </p:cNvPr>
          <p:cNvSpPr/>
          <p:nvPr/>
        </p:nvSpPr>
        <p:spPr>
          <a:xfrm>
            <a:off x="2374787" y="3898232"/>
            <a:ext cx="974805" cy="27913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E4429D48-84C5-7E02-8AED-F8312D95E523}"/>
              </a:ext>
            </a:extLst>
          </p:cNvPr>
          <p:cNvSpPr txBox="1"/>
          <p:nvPr/>
        </p:nvSpPr>
        <p:spPr>
          <a:xfrm>
            <a:off x="5998210" y="1586317"/>
            <a:ext cx="3249608" cy="507831"/>
          </a:xfrm>
          <a:prstGeom prst="rect">
            <a:avLst/>
          </a:prstGeom>
          <a:noFill/>
        </p:spPr>
        <p:txBody>
          <a:bodyPr wrap="none" rtlCol="0">
            <a:spAutoFit/>
          </a:bodyPr>
          <a:lstStyle/>
          <a:p>
            <a:r>
              <a:rPr lang="en-GB" dirty="0">
                <a:solidFill>
                  <a:schemeClr val="accent4">
                    <a:lumMod val="75000"/>
                  </a:schemeClr>
                </a:solidFill>
              </a:rPr>
              <a:t>Part 1.4 How the applications are deployed </a:t>
            </a:r>
            <a:br>
              <a:rPr lang="en-GB" dirty="0">
                <a:solidFill>
                  <a:schemeClr val="accent4">
                    <a:lumMod val="75000"/>
                  </a:schemeClr>
                </a:solidFill>
              </a:rPr>
            </a:br>
            <a:r>
              <a:rPr lang="en-GB" dirty="0">
                <a:solidFill>
                  <a:schemeClr val="accent4">
                    <a:lumMod val="75000"/>
                  </a:schemeClr>
                </a:solidFill>
              </a:rPr>
              <a:t>and top level workflow orchestrated</a:t>
            </a:r>
          </a:p>
        </p:txBody>
      </p:sp>
      <p:cxnSp>
        <p:nvCxnSpPr>
          <p:cNvPr id="34" name="Straight Arrow Connector 33">
            <a:extLst>
              <a:ext uri="{FF2B5EF4-FFF2-40B4-BE49-F238E27FC236}">
                <a16:creationId xmlns:a16="http://schemas.microsoft.com/office/drawing/2014/main" id="{CCBB4509-E9F7-483F-DE91-AE1B220BA5BD}"/>
              </a:ext>
            </a:extLst>
          </p:cNvPr>
          <p:cNvCxnSpPr>
            <a:cxnSpLocks/>
          </p:cNvCxnSpPr>
          <p:nvPr/>
        </p:nvCxnSpPr>
        <p:spPr>
          <a:xfrm flipH="1">
            <a:off x="5887203" y="2068420"/>
            <a:ext cx="1488880" cy="163643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4C6195FA-0353-2EFF-3CAB-801B85A1F0BF}"/>
              </a:ext>
            </a:extLst>
          </p:cNvPr>
          <p:cNvSpPr/>
          <p:nvPr/>
        </p:nvSpPr>
        <p:spPr>
          <a:xfrm>
            <a:off x="5308122" y="3634911"/>
            <a:ext cx="579081" cy="10586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ounded Rectangle 40">
            <a:extLst>
              <a:ext uri="{FF2B5EF4-FFF2-40B4-BE49-F238E27FC236}">
                <a16:creationId xmlns:a16="http://schemas.microsoft.com/office/drawing/2014/main" id="{3CBD56F3-EBC3-88F5-1550-44EA89BB8415}"/>
              </a:ext>
            </a:extLst>
          </p:cNvPr>
          <p:cNvSpPr/>
          <p:nvPr/>
        </p:nvSpPr>
        <p:spPr>
          <a:xfrm>
            <a:off x="6648644" y="3773374"/>
            <a:ext cx="1334298" cy="910308"/>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Arrow Connector 42">
            <a:extLst>
              <a:ext uri="{FF2B5EF4-FFF2-40B4-BE49-F238E27FC236}">
                <a16:creationId xmlns:a16="http://schemas.microsoft.com/office/drawing/2014/main" id="{E2777963-27E9-F823-773F-0EC0C42F9A54}"/>
              </a:ext>
            </a:extLst>
          </p:cNvPr>
          <p:cNvCxnSpPr>
            <a:cxnSpLocks/>
          </p:cNvCxnSpPr>
          <p:nvPr/>
        </p:nvCxnSpPr>
        <p:spPr>
          <a:xfrm flipH="1">
            <a:off x="7315793" y="2068420"/>
            <a:ext cx="60290" cy="1715229"/>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33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ppt_x"/>
                                          </p:val>
                                        </p:tav>
                                        <p:tav tm="100000">
                                          <p:val>
                                            <p:strVal val="#ppt_x"/>
                                          </p:val>
                                        </p:tav>
                                      </p:tavLst>
                                    </p:anim>
                                    <p:anim calcmode="lin" valueType="num">
                                      <p:cBhvr additive="base">
                                        <p:cTn id="62" dur="500" fill="hold"/>
                                        <p:tgtEl>
                                          <p:spTgt spid="4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par>
                                <p:cTn id="71" presetID="2" presetClass="entr" presetSubtype="4" fill="hold" grpId="1"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ppt_x"/>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5" grpId="0"/>
      <p:bldP spid="21" grpId="0" animBg="1"/>
      <p:bldP spid="25" grpId="0"/>
      <p:bldP spid="26" grpId="0" animBg="1"/>
      <p:bldP spid="30" grpId="0" animBg="1"/>
      <p:bldP spid="31" grpId="0" animBg="1"/>
      <p:bldP spid="32" grpId="1"/>
      <p:bldP spid="40"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2730-1DD5-7E5B-5538-3B941E21E1DE}"/>
              </a:ext>
            </a:extLst>
          </p:cNvPr>
          <p:cNvSpPr>
            <a:spLocks noGrp="1"/>
          </p:cNvSpPr>
          <p:nvPr>
            <p:ph type="title"/>
          </p:nvPr>
        </p:nvSpPr>
        <p:spPr>
          <a:xfrm>
            <a:off x="449578" y="224709"/>
            <a:ext cx="7000375" cy="434026"/>
          </a:xfrm>
        </p:spPr>
        <p:txBody>
          <a:bodyPr>
            <a:normAutofit fontScale="90000"/>
          </a:bodyPr>
          <a:lstStyle/>
          <a:p>
            <a:r>
              <a:rPr lang="en-GB" dirty="0"/>
              <a:t>Tutorial focus (II): HPC Workflows as a Service methodology</a:t>
            </a:r>
          </a:p>
        </p:txBody>
      </p:sp>
      <p:pic>
        <p:nvPicPr>
          <p:cNvPr id="4" name="Picture 3">
            <a:extLst>
              <a:ext uri="{FF2B5EF4-FFF2-40B4-BE49-F238E27FC236}">
                <a16:creationId xmlns:a16="http://schemas.microsoft.com/office/drawing/2014/main" id="{CDFBE42B-7274-D463-A66A-562718010764}"/>
              </a:ext>
            </a:extLst>
          </p:cNvPr>
          <p:cNvPicPr>
            <a:picLocks noChangeAspect="1"/>
          </p:cNvPicPr>
          <p:nvPr/>
        </p:nvPicPr>
        <p:blipFill>
          <a:blip r:embed="rId2"/>
          <a:stretch>
            <a:fillRect/>
          </a:stretch>
        </p:blipFill>
        <p:spPr>
          <a:xfrm>
            <a:off x="4562192" y="2232206"/>
            <a:ext cx="4482444" cy="2520000"/>
          </a:xfrm>
          <a:prstGeom prst="rect">
            <a:avLst/>
          </a:prstGeom>
          <a:ln>
            <a:solidFill>
              <a:schemeClr val="bg2">
                <a:lumMod val="75000"/>
              </a:schemeClr>
            </a:solidFill>
          </a:ln>
        </p:spPr>
      </p:pic>
      <p:sp>
        <p:nvSpPr>
          <p:cNvPr id="7" name="Oval 6">
            <a:extLst>
              <a:ext uri="{FF2B5EF4-FFF2-40B4-BE49-F238E27FC236}">
                <a16:creationId xmlns:a16="http://schemas.microsoft.com/office/drawing/2014/main" id="{17BD177C-0320-DEBA-7DBA-4F9BB1402789}"/>
              </a:ext>
            </a:extLst>
          </p:cNvPr>
          <p:cNvSpPr/>
          <p:nvPr/>
        </p:nvSpPr>
        <p:spPr>
          <a:xfrm>
            <a:off x="6926877" y="2643447"/>
            <a:ext cx="620017" cy="454217"/>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EFF9FA6-4FEC-7FA0-C73E-C8DCA4F8396C}"/>
              </a:ext>
            </a:extLst>
          </p:cNvPr>
          <p:cNvSpPr txBox="1"/>
          <p:nvPr/>
        </p:nvSpPr>
        <p:spPr>
          <a:xfrm>
            <a:off x="6014329" y="978174"/>
            <a:ext cx="2680093" cy="507831"/>
          </a:xfrm>
          <a:prstGeom prst="rect">
            <a:avLst/>
          </a:prstGeom>
          <a:noFill/>
        </p:spPr>
        <p:txBody>
          <a:bodyPr wrap="none" rtlCol="0">
            <a:spAutoFit/>
          </a:bodyPr>
          <a:lstStyle/>
          <a:p>
            <a:r>
              <a:rPr lang="en-GB" dirty="0">
                <a:solidFill>
                  <a:schemeClr val="accent4">
                    <a:lumMod val="75000"/>
                  </a:schemeClr>
                </a:solidFill>
              </a:rPr>
              <a:t>Part 2.3 How to deploy applications</a:t>
            </a:r>
            <a:br>
              <a:rPr lang="en-GB" dirty="0">
                <a:solidFill>
                  <a:schemeClr val="accent4">
                    <a:lumMod val="75000"/>
                  </a:schemeClr>
                </a:solidFill>
              </a:rPr>
            </a:br>
            <a:r>
              <a:rPr lang="en-GB" dirty="0">
                <a:solidFill>
                  <a:schemeClr val="accent4">
                    <a:lumMod val="75000"/>
                  </a:schemeClr>
                </a:solidFill>
              </a:rPr>
              <a:t>with Alien4Cloud</a:t>
            </a:r>
          </a:p>
        </p:txBody>
      </p:sp>
      <p:cxnSp>
        <p:nvCxnSpPr>
          <p:cNvPr id="14" name="Straight Arrow Connector 13">
            <a:extLst>
              <a:ext uri="{FF2B5EF4-FFF2-40B4-BE49-F238E27FC236}">
                <a16:creationId xmlns:a16="http://schemas.microsoft.com/office/drawing/2014/main" id="{00828E94-2DF4-D4E6-E6A8-D3CBA992AD39}"/>
              </a:ext>
            </a:extLst>
          </p:cNvPr>
          <p:cNvCxnSpPr>
            <a:cxnSpLocks/>
            <a:stCxn id="10" idx="2"/>
            <a:endCxn id="7" idx="0"/>
          </p:cNvCxnSpPr>
          <p:nvPr/>
        </p:nvCxnSpPr>
        <p:spPr>
          <a:xfrm flipH="1">
            <a:off x="7236886" y="1486005"/>
            <a:ext cx="117490" cy="1157442"/>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E71862-EE32-FF89-B340-EF29F8A0D366}"/>
              </a:ext>
            </a:extLst>
          </p:cNvPr>
          <p:cNvSpPr txBox="1"/>
          <p:nvPr/>
        </p:nvSpPr>
        <p:spPr>
          <a:xfrm>
            <a:off x="449578" y="1154502"/>
            <a:ext cx="1718868" cy="507831"/>
          </a:xfrm>
          <a:prstGeom prst="rect">
            <a:avLst/>
          </a:prstGeom>
          <a:noFill/>
        </p:spPr>
        <p:txBody>
          <a:bodyPr wrap="none" rtlCol="0">
            <a:spAutoFit/>
          </a:bodyPr>
          <a:lstStyle/>
          <a:p>
            <a:r>
              <a:rPr lang="en-GB" dirty="0">
                <a:solidFill>
                  <a:schemeClr val="accent2">
                    <a:lumMod val="50000"/>
                  </a:schemeClr>
                </a:solidFill>
              </a:rPr>
              <a:t>Part 2.1 How to built </a:t>
            </a:r>
            <a:br>
              <a:rPr lang="en-GB" dirty="0">
                <a:solidFill>
                  <a:schemeClr val="accent2">
                    <a:lumMod val="50000"/>
                  </a:schemeClr>
                </a:solidFill>
              </a:rPr>
            </a:br>
            <a:r>
              <a:rPr lang="en-GB" dirty="0">
                <a:solidFill>
                  <a:schemeClr val="accent2">
                    <a:lumMod val="50000"/>
                  </a:schemeClr>
                </a:solidFill>
              </a:rPr>
              <a:t>HPC Ready containers</a:t>
            </a:r>
          </a:p>
        </p:txBody>
      </p:sp>
      <p:pic>
        <p:nvPicPr>
          <p:cNvPr id="17" name="Picture 16">
            <a:extLst>
              <a:ext uri="{FF2B5EF4-FFF2-40B4-BE49-F238E27FC236}">
                <a16:creationId xmlns:a16="http://schemas.microsoft.com/office/drawing/2014/main" id="{5BD6553B-0178-BCA6-16A7-E8F96C7C812B}"/>
              </a:ext>
            </a:extLst>
          </p:cNvPr>
          <p:cNvPicPr>
            <a:picLocks noChangeAspect="1"/>
          </p:cNvPicPr>
          <p:nvPr/>
        </p:nvPicPr>
        <p:blipFill>
          <a:blip r:embed="rId3"/>
          <a:stretch>
            <a:fillRect/>
          </a:stretch>
        </p:blipFill>
        <p:spPr>
          <a:xfrm>
            <a:off x="92000" y="2232206"/>
            <a:ext cx="4480000" cy="2520000"/>
          </a:xfrm>
          <a:prstGeom prst="rect">
            <a:avLst/>
          </a:prstGeom>
          <a:ln>
            <a:solidFill>
              <a:schemeClr val="bg2">
                <a:lumMod val="75000"/>
              </a:schemeClr>
            </a:solidFill>
          </a:ln>
        </p:spPr>
      </p:pic>
      <p:sp>
        <p:nvSpPr>
          <p:cNvPr id="21" name="Oval 20">
            <a:extLst>
              <a:ext uri="{FF2B5EF4-FFF2-40B4-BE49-F238E27FC236}">
                <a16:creationId xmlns:a16="http://schemas.microsoft.com/office/drawing/2014/main" id="{82181ED7-22EC-F4DD-4695-18629E8F9CB3}"/>
              </a:ext>
            </a:extLst>
          </p:cNvPr>
          <p:cNvSpPr/>
          <p:nvPr/>
        </p:nvSpPr>
        <p:spPr>
          <a:xfrm>
            <a:off x="828122" y="3578301"/>
            <a:ext cx="752375" cy="410697"/>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986C766-6C2D-C2E4-D468-8CB2E3CA2C24}"/>
              </a:ext>
            </a:extLst>
          </p:cNvPr>
          <p:cNvCxnSpPr>
            <a:cxnSpLocks/>
            <a:stCxn id="15" idx="2"/>
          </p:cNvCxnSpPr>
          <p:nvPr/>
        </p:nvCxnSpPr>
        <p:spPr>
          <a:xfrm flipH="1">
            <a:off x="1204309" y="1662333"/>
            <a:ext cx="104703" cy="1915968"/>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11F787-CA5B-98D7-6E90-481701B43CF2}"/>
              </a:ext>
            </a:extLst>
          </p:cNvPr>
          <p:cNvSpPr txBox="1"/>
          <p:nvPr/>
        </p:nvSpPr>
        <p:spPr>
          <a:xfrm>
            <a:off x="2676590" y="1586318"/>
            <a:ext cx="2705164" cy="300082"/>
          </a:xfrm>
          <a:prstGeom prst="rect">
            <a:avLst/>
          </a:prstGeom>
          <a:noFill/>
        </p:spPr>
        <p:txBody>
          <a:bodyPr wrap="none" rtlCol="0">
            <a:spAutoFit/>
          </a:bodyPr>
          <a:lstStyle/>
          <a:p>
            <a:r>
              <a:rPr lang="en-GB" dirty="0">
                <a:solidFill>
                  <a:schemeClr val="accent6">
                    <a:lumMod val="50000"/>
                  </a:schemeClr>
                </a:solidFill>
              </a:rPr>
              <a:t>Part 2.2 How to move data with DLS</a:t>
            </a:r>
          </a:p>
        </p:txBody>
      </p:sp>
      <p:sp>
        <p:nvSpPr>
          <p:cNvPr id="26" name="Oval 25">
            <a:extLst>
              <a:ext uri="{FF2B5EF4-FFF2-40B4-BE49-F238E27FC236}">
                <a16:creationId xmlns:a16="http://schemas.microsoft.com/office/drawing/2014/main" id="{B9618A48-8ED7-4642-D458-76F4DFDE00B5}"/>
              </a:ext>
            </a:extLst>
          </p:cNvPr>
          <p:cNvSpPr/>
          <p:nvPr/>
        </p:nvSpPr>
        <p:spPr>
          <a:xfrm>
            <a:off x="5012089" y="3303811"/>
            <a:ext cx="488929" cy="410697"/>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C5AE3D41-73F1-CFCB-230C-E8FE09400E7A}"/>
              </a:ext>
            </a:extLst>
          </p:cNvPr>
          <p:cNvCxnSpPr>
            <a:cxnSpLocks/>
            <a:stCxn id="25" idx="2"/>
          </p:cNvCxnSpPr>
          <p:nvPr/>
        </p:nvCxnSpPr>
        <p:spPr>
          <a:xfrm>
            <a:off x="4029172" y="1886400"/>
            <a:ext cx="972075" cy="1538514"/>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1E019E9-C0F1-231E-8E3B-FA4A55876F15}"/>
              </a:ext>
            </a:extLst>
          </p:cNvPr>
          <p:cNvSpPr/>
          <p:nvPr/>
        </p:nvSpPr>
        <p:spPr>
          <a:xfrm>
            <a:off x="2374787" y="3898232"/>
            <a:ext cx="974805" cy="27913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Arrow Connector 2">
            <a:extLst>
              <a:ext uri="{FF2B5EF4-FFF2-40B4-BE49-F238E27FC236}">
                <a16:creationId xmlns:a16="http://schemas.microsoft.com/office/drawing/2014/main" id="{9E14849B-2E5A-420E-FC40-582C6A4A143C}"/>
              </a:ext>
            </a:extLst>
          </p:cNvPr>
          <p:cNvCxnSpPr>
            <a:cxnSpLocks/>
            <a:endCxn id="31" idx="0"/>
          </p:cNvCxnSpPr>
          <p:nvPr/>
        </p:nvCxnSpPr>
        <p:spPr>
          <a:xfrm flipH="1">
            <a:off x="2862190" y="1886400"/>
            <a:ext cx="1028166" cy="20118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06A9DD9-6C32-B3BD-1209-71C5A95F189E}"/>
              </a:ext>
            </a:extLst>
          </p:cNvPr>
          <p:cNvSpPr/>
          <p:nvPr/>
        </p:nvSpPr>
        <p:spPr>
          <a:xfrm>
            <a:off x="1566779" y="3692308"/>
            <a:ext cx="620017" cy="593380"/>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052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5" grpId="0"/>
      <p:bldP spid="21" grpId="0" animBg="1"/>
      <p:bldP spid="25" grpId="0"/>
      <p:bldP spid="26" grpId="0" animBg="1"/>
      <p:bldP spid="31"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762488" y="230234"/>
            <a:ext cx="6568350" cy="434026"/>
          </a:xfrm>
        </p:spPr>
        <p:txBody>
          <a:bodyPr/>
          <a:lstStyle/>
          <a:p>
            <a:r>
              <a:rPr lang="es-ES" dirty="0"/>
              <a:t>Project </a:t>
            </a:r>
            <a:r>
              <a:rPr lang="en-US" dirty="0"/>
              <a:t>partners</a:t>
            </a:r>
          </a:p>
        </p:txBody>
      </p:sp>
      <p:pic>
        <p:nvPicPr>
          <p:cNvPr id="5" name="Content Placeholder 4"/>
          <p:cNvPicPr>
            <a:picLocks noGrp="1" noChangeAspect="1"/>
          </p:cNvPicPr>
          <p:nvPr>
            <p:ph idx="1"/>
          </p:nvPr>
        </p:nvPicPr>
        <p:blipFill>
          <a:blip r:embed="rId3"/>
          <a:stretch>
            <a:fillRect/>
          </a:stretch>
        </p:blipFill>
        <p:spPr>
          <a:xfrm>
            <a:off x="1543608" y="992327"/>
            <a:ext cx="6044336" cy="3559102"/>
          </a:xfrm>
          <a:prstGeom prst="rect">
            <a:avLst/>
          </a:prstGeom>
        </p:spPr>
      </p:pic>
    </p:spTree>
    <p:extLst>
      <p:ext uri="{BB962C8B-B14F-4D97-AF65-F5344CB8AC3E}">
        <p14:creationId xmlns:p14="http://schemas.microsoft.com/office/powerpoint/2010/main" val="296428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7010E2-8C08-AB47-8732-DCCE7E9CB993}"/>
              </a:ext>
            </a:extLst>
          </p:cNvPr>
          <p:cNvSpPr>
            <a:spLocks noGrp="1"/>
          </p:cNvSpPr>
          <p:nvPr>
            <p:ph type="ctrTitle"/>
          </p:nvPr>
        </p:nvSpPr>
        <p:spPr/>
        <p:txBody>
          <a:bodyPr/>
          <a:lstStyle/>
          <a:p>
            <a:endParaRPr lang="es-ES" dirty="0"/>
          </a:p>
        </p:txBody>
      </p:sp>
    </p:spTree>
    <p:extLst>
      <p:ext uri="{BB962C8B-B14F-4D97-AF65-F5344CB8AC3E}">
        <p14:creationId xmlns:p14="http://schemas.microsoft.com/office/powerpoint/2010/main" val="51627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p:txBody>
          <a:bodyPr/>
          <a:lstStyle/>
          <a:p>
            <a:r>
              <a:rPr lang="es-ES" dirty="0"/>
              <a:t>Agenda</a:t>
            </a:r>
          </a:p>
        </p:txBody>
      </p:sp>
      <p:graphicFrame>
        <p:nvGraphicFramePr>
          <p:cNvPr id="7" name="Table 7">
            <a:extLst>
              <a:ext uri="{FF2B5EF4-FFF2-40B4-BE49-F238E27FC236}">
                <a16:creationId xmlns:a16="http://schemas.microsoft.com/office/drawing/2014/main" id="{34DD0333-2597-9254-2F5A-CBF29AAB6B54}"/>
              </a:ext>
            </a:extLst>
          </p:cNvPr>
          <p:cNvGraphicFramePr>
            <a:graphicFrameLocks noGrp="1"/>
          </p:cNvGraphicFramePr>
          <p:nvPr>
            <p:extLst>
              <p:ext uri="{D42A27DB-BD31-4B8C-83A1-F6EECF244321}">
                <p14:modId xmlns:p14="http://schemas.microsoft.com/office/powerpoint/2010/main" val="184550070"/>
              </p:ext>
            </p:extLst>
          </p:nvPr>
        </p:nvGraphicFramePr>
        <p:xfrm>
          <a:off x="762487" y="753047"/>
          <a:ext cx="7890625" cy="3389016"/>
        </p:xfrm>
        <a:graphic>
          <a:graphicData uri="http://schemas.openxmlformats.org/drawingml/2006/table">
            <a:tbl>
              <a:tblPr bandRow="1">
                <a:tableStyleId>{5C22544A-7EE6-4342-B048-85BDC9FD1C3A}</a:tableStyleId>
              </a:tblPr>
              <a:tblGrid>
                <a:gridCol w="1416552">
                  <a:extLst>
                    <a:ext uri="{9D8B030D-6E8A-4147-A177-3AD203B41FA5}">
                      <a16:colId xmlns:a16="http://schemas.microsoft.com/office/drawing/2014/main" val="3544026329"/>
                    </a:ext>
                  </a:extLst>
                </a:gridCol>
                <a:gridCol w="4905155">
                  <a:extLst>
                    <a:ext uri="{9D8B030D-6E8A-4147-A177-3AD203B41FA5}">
                      <a16:colId xmlns:a16="http://schemas.microsoft.com/office/drawing/2014/main" val="2626189043"/>
                    </a:ext>
                  </a:extLst>
                </a:gridCol>
                <a:gridCol w="1568918">
                  <a:extLst>
                    <a:ext uri="{9D8B030D-6E8A-4147-A177-3AD203B41FA5}">
                      <a16:colId xmlns:a16="http://schemas.microsoft.com/office/drawing/2014/main" val="1601961967"/>
                    </a:ext>
                  </a:extLst>
                </a:gridCol>
              </a:tblGrid>
              <a:tr h="286248">
                <a:tc>
                  <a:txBody>
                    <a:bodyPr/>
                    <a:lstStyle/>
                    <a:p>
                      <a:pPr algn="ctr"/>
                      <a:r>
                        <a:rPr lang="en-GB" dirty="0"/>
                        <a:t>9:00 – 9:15</a:t>
                      </a:r>
                    </a:p>
                  </a:txBody>
                  <a:tcPr/>
                </a:tc>
                <a:tc>
                  <a:txBody>
                    <a:bodyPr/>
                    <a:lstStyle/>
                    <a:p>
                      <a:r>
                        <a:rPr lang="en-GB" sz="1200" b="0" dirty="0">
                          <a:effectLst/>
                          <a:latin typeface="Helvetica" pitchFamily="2" charset="0"/>
                        </a:rPr>
                        <a:t>Overview of eFlows4HPC project and tutorial agenda</a:t>
                      </a:r>
                    </a:p>
                  </a:txBody>
                  <a:tcPr/>
                </a:tc>
                <a:tc>
                  <a:txBody>
                    <a:bodyPr/>
                    <a:lstStyle/>
                    <a:p>
                      <a:r>
                        <a:rPr lang="en-GB" dirty="0"/>
                        <a:t>Rosa M </a:t>
                      </a:r>
                      <a:r>
                        <a:rPr lang="en-GB" dirty="0" err="1"/>
                        <a:t>Badia</a:t>
                      </a:r>
                      <a:r>
                        <a:rPr lang="en-GB" dirty="0"/>
                        <a:t> (BSC)</a:t>
                      </a:r>
                    </a:p>
                  </a:txBody>
                  <a:tcPr/>
                </a:tc>
                <a:extLst>
                  <a:ext uri="{0D108BD9-81ED-4DB2-BD59-A6C34878D82A}">
                    <a16:rowId xmlns:a16="http://schemas.microsoft.com/office/drawing/2014/main" val="319602864"/>
                  </a:ext>
                </a:extLst>
              </a:tr>
              <a:tr h="286248">
                <a:tc>
                  <a:txBody>
                    <a:bodyPr/>
                    <a:lstStyle/>
                    <a:p>
                      <a:pPr algn="ctr"/>
                      <a:r>
                        <a:rPr lang="en-GB" dirty="0"/>
                        <a:t>9:15 - 9:35 </a:t>
                      </a:r>
                    </a:p>
                  </a:txBody>
                  <a:tcPr/>
                </a:tc>
                <a:tc>
                  <a:txBody>
                    <a:bodyPr/>
                    <a:lstStyle/>
                    <a:p>
                      <a:r>
                        <a:rPr lang="en-GB" dirty="0"/>
                        <a:t>Part 1.1: Integrating different computations in </a:t>
                      </a:r>
                      <a:r>
                        <a:rPr lang="en-GB" dirty="0" err="1"/>
                        <a:t>PyCOMPSs</a:t>
                      </a:r>
                      <a:endParaRPr lang="en-GB"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Rosa M </a:t>
                      </a:r>
                      <a:r>
                        <a:rPr lang="en-GB" dirty="0" err="1"/>
                        <a:t>Badia</a:t>
                      </a:r>
                      <a:r>
                        <a:rPr lang="en-GB" dirty="0"/>
                        <a:t> (BSC)</a:t>
                      </a:r>
                    </a:p>
                  </a:txBody>
                  <a:tcPr/>
                </a:tc>
                <a:extLst>
                  <a:ext uri="{0D108BD9-81ED-4DB2-BD59-A6C34878D82A}">
                    <a16:rowId xmlns:a16="http://schemas.microsoft.com/office/drawing/2014/main" val="2361539436"/>
                  </a:ext>
                </a:extLst>
              </a:tr>
              <a:tr h="286248">
                <a:tc>
                  <a:txBody>
                    <a:bodyPr/>
                    <a:lstStyle/>
                    <a:p>
                      <a:pPr algn="ctr"/>
                      <a:r>
                        <a:rPr lang="en-GB" dirty="0"/>
                        <a:t>9:35 – 10:05 </a:t>
                      </a:r>
                    </a:p>
                  </a:txBody>
                  <a:tcPr/>
                </a:tc>
                <a:tc>
                  <a:txBody>
                    <a:bodyPr/>
                    <a:lstStyle/>
                    <a:p>
                      <a:r>
                        <a:rPr lang="en-GB" sz="1350" kern="1200" dirty="0">
                          <a:solidFill>
                            <a:schemeClr val="dk1"/>
                          </a:solidFill>
                          <a:effectLst/>
                          <a:latin typeface="+mn-lt"/>
                          <a:ea typeface="+mn-ea"/>
                          <a:cs typeface="+mn-cs"/>
                        </a:rPr>
                        <a:t>Part 1.2: HPC ready container images </a:t>
                      </a:r>
                    </a:p>
                  </a:txBody>
                  <a:tcPr/>
                </a:tc>
                <a:tc>
                  <a:txBody>
                    <a:bodyPr/>
                    <a:lstStyle/>
                    <a:p>
                      <a:r>
                        <a:rPr lang="en-GB" dirty="0"/>
                        <a:t>Jorge </a:t>
                      </a:r>
                      <a:r>
                        <a:rPr lang="en-GB" dirty="0" err="1"/>
                        <a:t>Ejarque</a:t>
                      </a:r>
                      <a:r>
                        <a:rPr lang="en-GB" dirty="0"/>
                        <a:t> (BSC) </a:t>
                      </a:r>
                    </a:p>
                  </a:txBody>
                  <a:tcPr/>
                </a:tc>
                <a:extLst>
                  <a:ext uri="{0D108BD9-81ED-4DB2-BD59-A6C34878D82A}">
                    <a16:rowId xmlns:a16="http://schemas.microsoft.com/office/drawing/2014/main" val="825025442"/>
                  </a:ext>
                </a:extLst>
              </a:tr>
              <a:tr h="286248">
                <a:tc>
                  <a:txBody>
                    <a:bodyPr/>
                    <a:lstStyle/>
                    <a:p>
                      <a:pPr algn="ctr"/>
                      <a:r>
                        <a:rPr lang="en-GB" dirty="0"/>
                        <a:t>10:05 - 10:35</a:t>
                      </a:r>
                    </a:p>
                  </a:txBody>
                  <a:tcPr/>
                </a:tc>
                <a:tc>
                  <a:txBody>
                    <a:bodyPr/>
                    <a:lstStyle/>
                    <a:p>
                      <a:r>
                        <a:rPr lang="en-GB" dirty="0"/>
                        <a:t>Part 1.3: Data Pipelines and Data Logistics Service (DLS)</a:t>
                      </a:r>
                    </a:p>
                  </a:txBody>
                  <a:tcPr/>
                </a:tc>
                <a:tc>
                  <a:txBody>
                    <a:bodyPr/>
                    <a:lstStyle/>
                    <a:p>
                      <a:r>
                        <a:rPr lang="en-GB" dirty="0" err="1"/>
                        <a:t>Jedrzej</a:t>
                      </a:r>
                      <a:r>
                        <a:rPr lang="en-GB" dirty="0"/>
                        <a:t> Rybicki (JSC)</a:t>
                      </a:r>
                    </a:p>
                  </a:txBody>
                  <a:tcPr/>
                </a:tc>
                <a:extLst>
                  <a:ext uri="{0D108BD9-81ED-4DB2-BD59-A6C34878D82A}">
                    <a16:rowId xmlns:a16="http://schemas.microsoft.com/office/drawing/2014/main" val="449755678"/>
                  </a:ext>
                </a:extLst>
              </a:tr>
              <a:tr h="286248">
                <a:tc>
                  <a:txBody>
                    <a:bodyPr/>
                    <a:lstStyle/>
                    <a:p>
                      <a:pPr algn="ctr"/>
                      <a:r>
                        <a:rPr lang="en-GB" dirty="0"/>
                        <a:t>10:35 - 10:55</a:t>
                      </a:r>
                    </a:p>
                  </a:txBody>
                  <a:tcPr/>
                </a:tc>
                <a:tc>
                  <a:txBody>
                    <a:bodyPr/>
                    <a:lstStyle/>
                    <a:p>
                      <a:r>
                        <a:rPr lang="en-GB" dirty="0"/>
                        <a:t>Part 1.4: TOSCA Orchestration and </a:t>
                      </a:r>
                      <a:r>
                        <a:rPr lang="en-GB" dirty="0" err="1"/>
                        <a:t>HPCWaaS</a:t>
                      </a:r>
                      <a:endParaRPr lang="en-GB" dirty="0"/>
                    </a:p>
                  </a:txBody>
                  <a:tcPr/>
                </a:tc>
                <a:tc>
                  <a:txBody>
                    <a:bodyPr/>
                    <a:lstStyle/>
                    <a:p>
                      <a:r>
                        <a:rPr lang="en-GB" dirty="0"/>
                        <a:t>Jorge </a:t>
                      </a:r>
                      <a:r>
                        <a:rPr lang="en-GB" dirty="0" err="1"/>
                        <a:t>Ejarque</a:t>
                      </a:r>
                      <a:r>
                        <a:rPr lang="en-GB" dirty="0"/>
                        <a:t> (BSC) </a:t>
                      </a:r>
                    </a:p>
                  </a:txBody>
                  <a:tcPr/>
                </a:tc>
                <a:extLst>
                  <a:ext uri="{0D108BD9-81ED-4DB2-BD59-A6C34878D82A}">
                    <a16:rowId xmlns:a16="http://schemas.microsoft.com/office/drawing/2014/main" val="1525918136"/>
                  </a:ext>
                </a:extLst>
              </a:tr>
              <a:tr h="286248">
                <a:tc>
                  <a:txBody>
                    <a:bodyPr/>
                    <a:lstStyle/>
                    <a:p>
                      <a:pPr algn="ctr"/>
                      <a:r>
                        <a:rPr lang="en-GB" dirty="0"/>
                        <a:t>10:55 – </a:t>
                      </a:r>
                      <a:r>
                        <a:rPr lang="en-GB" sz="1350" kern="1200" dirty="0">
                          <a:solidFill>
                            <a:schemeClr val="dk1"/>
                          </a:solidFill>
                          <a:effectLst/>
                          <a:latin typeface="+mn-lt"/>
                          <a:ea typeface="+mn-ea"/>
                          <a:cs typeface="+mn-cs"/>
                        </a:rPr>
                        <a:t>11:00 </a:t>
                      </a:r>
                      <a:endParaRPr lang="en-GB" dirty="0"/>
                    </a:p>
                  </a:txBody>
                  <a:tcPr/>
                </a:tc>
                <a:tc>
                  <a:txBody>
                    <a:bodyPr/>
                    <a:lstStyle/>
                    <a:p>
                      <a:r>
                        <a:rPr lang="en-GB" sz="1350" kern="1200" dirty="0">
                          <a:solidFill>
                            <a:schemeClr val="dk1"/>
                          </a:solidFill>
                          <a:effectLst/>
                          <a:latin typeface="+mn-lt"/>
                          <a:ea typeface="+mn-ea"/>
                          <a:cs typeface="+mn-cs"/>
                        </a:rPr>
                        <a:t>Conclusion of part 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Rosa M </a:t>
                      </a:r>
                      <a:r>
                        <a:rPr lang="en-GB" dirty="0" err="1"/>
                        <a:t>Badia</a:t>
                      </a:r>
                      <a:r>
                        <a:rPr lang="en-GB" dirty="0"/>
                        <a:t> (BSC)</a:t>
                      </a:r>
                    </a:p>
                  </a:txBody>
                  <a:tcPr/>
                </a:tc>
                <a:extLst>
                  <a:ext uri="{0D108BD9-81ED-4DB2-BD59-A6C34878D82A}">
                    <a16:rowId xmlns:a16="http://schemas.microsoft.com/office/drawing/2014/main" val="2511099921"/>
                  </a:ext>
                </a:extLst>
              </a:tr>
              <a:tr h="286248">
                <a:tc>
                  <a:txBody>
                    <a:bodyPr/>
                    <a:lstStyle/>
                    <a:p>
                      <a:pPr algn="ctr"/>
                      <a:r>
                        <a:rPr lang="en-GB" dirty="0"/>
                        <a:t>11:00 - 11:30</a:t>
                      </a:r>
                    </a:p>
                  </a:txBody>
                  <a:tcPr/>
                </a:tc>
                <a:tc>
                  <a:txBody>
                    <a:bodyPr/>
                    <a:lstStyle/>
                    <a:p>
                      <a:r>
                        <a:rPr lang="en-GB" sz="1200" b="0" dirty="0">
                          <a:effectLst/>
                          <a:latin typeface="Helvetica" pitchFamily="2" charset="0"/>
                        </a:rPr>
                        <a:t>Coffee break</a:t>
                      </a:r>
                    </a:p>
                  </a:txBody>
                  <a:tcPr/>
                </a:tc>
                <a:tc>
                  <a:txBody>
                    <a:bodyPr/>
                    <a:lstStyle/>
                    <a:p>
                      <a:endParaRPr lang="en-GB" dirty="0"/>
                    </a:p>
                  </a:txBody>
                  <a:tcPr/>
                </a:tc>
                <a:extLst>
                  <a:ext uri="{0D108BD9-81ED-4DB2-BD59-A6C34878D82A}">
                    <a16:rowId xmlns:a16="http://schemas.microsoft.com/office/drawing/2014/main" val="807574998"/>
                  </a:ext>
                </a:extLst>
              </a:tr>
              <a:tr h="286248">
                <a:tc>
                  <a:txBody>
                    <a:bodyPr/>
                    <a:lstStyle/>
                    <a:p>
                      <a:pPr algn="ctr"/>
                      <a:r>
                        <a:rPr lang="en-GB" dirty="0"/>
                        <a:t>11:30 - 12:05</a:t>
                      </a:r>
                    </a:p>
                  </a:txBody>
                  <a:tcPr/>
                </a:tc>
                <a:tc>
                  <a:txBody>
                    <a:bodyPr/>
                    <a:lstStyle/>
                    <a:p>
                      <a:r>
                        <a:rPr lang="en-GB" sz="1200" b="0" dirty="0">
                          <a:effectLst/>
                          <a:latin typeface="Helvetica" pitchFamily="2" charset="0"/>
                        </a:rPr>
                        <a:t>Part 2.1: Hands-on session: How to build HPC Ready containers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Jorge </a:t>
                      </a:r>
                      <a:r>
                        <a:rPr lang="en-GB" dirty="0" err="1"/>
                        <a:t>Ejarque</a:t>
                      </a:r>
                      <a:r>
                        <a:rPr lang="en-GB" dirty="0"/>
                        <a:t> (BSC) </a:t>
                      </a:r>
                    </a:p>
                  </a:txBody>
                  <a:tcPr/>
                </a:tc>
                <a:extLst>
                  <a:ext uri="{0D108BD9-81ED-4DB2-BD59-A6C34878D82A}">
                    <a16:rowId xmlns:a16="http://schemas.microsoft.com/office/drawing/2014/main" val="3715572211"/>
                  </a:ext>
                </a:extLst>
              </a:tr>
              <a:tr h="286248">
                <a:tc>
                  <a:txBody>
                    <a:bodyPr/>
                    <a:lstStyle/>
                    <a:p>
                      <a:pPr algn="ctr"/>
                      <a:r>
                        <a:rPr lang="en-GB" sz="1350" kern="1200" dirty="0">
                          <a:solidFill>
                            <a:schemeClr val="dk1"/>
                          </a:solidFill>
                          <a:latin typeface="+mn-lt"/>
                          <a:ea typeface="+mn-ea"/>
                          <a:cs typeface="+mn-cs"/>
                        </a:rPr>
                        <a:t>12:05 - 12:30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Part 2.2: Hands-on session: How to move data with the DLS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err="1"/>
                        <a:t>Jedrzej</a:t>
                      </a:r>
                      <a:r>
                        <a:rPr lang="en-GB" dirty="0"/>
                        <a:t> Rybicki (JSC)</a:t>
                      </a:r>
                    </a:p>
                  </a:txBody>
                  <a:tcPr/>
                </a:tc>
                <a:extLst>
                  <a:ext uri="{0D108BD9-81ED-4DB2-BD59-A6C34878D82A}">
                    <a16:rowId xmlns:a16="http://schemas.microsoft.com/office/drawing/2014/main" val="2371605001"/>
                  </a:ext>
                </a:extLst>
              </a:tr>
              <a:tr h="357198">
                <a:tc>
                  <a:txBody>
                    <a:bodyPr/>
                    <a:lstStyle/>
                    <a:p>
                      <a:pPr algn="ctr"/>
                      <a:r>
                        <a:rPr lang="en-GB" sz="1350" kern="1200" dirty="0">
                          <a:solidFill>
                            <a:schemeClr val="dk1"/>
                          </a:solidFill>
                          <a:latin typeface="+mn-lt"/>
                          <a:ea typeface="+mn-ea"/>
                          <a:cs typeface="+mn-cs"/>
                        </a:rPr>
                        <a:t>12:30 - 12:45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Part 2.3: Video demonstrating deployment with Allien4Cloud </a:t>
                      </a:r>
                    </a:p>
                  </a:txBody>
                  <a:tcPr/>
                </a:tc>
                <a:tc>
                  <a:txBody>
                    <a:bodyPr/>
                    <a:lstStyle/>
                    <a:p>
                      <a:endParaRPr lang="en-GB" dirty="0"/>
                    </a:p>
                  </a:txBody>
                  <a:tcPr/>
                </a:tc>
                <a:extLst>
                  <a:ext uri="{0D108BD9-81ED-4DB2-BD59-A6C34878D82A}">
                    <a16:rowId xmlns:a16="http://schemas.microsoft.com/office/drawing/2014/main" val="1479197672"/>
                  </a:ext>
                </a:extLst>
              </a:tr>
              <a:tr h="357198">
                <a:tc>
                  <a:txBody>
                    <a:bodyPr/>
                    <a:lstStyle/>
                    <a:p>
                      <a:pPr algn="ctr"/>
                      <a:r>
                        <a:rPr lang="en-GB" sz="1350" kern="1200" dirty="0">
                          <a:solidFill>
                            <a:schemeClr val="dk1"/>
                          </a:solidFill>
                          <a:latin typeface="+mn-lt"/>
                          <a:ea typeface="+mn-ea"/>
                          <a:cs typeface="+mn-cs"/>
                        </a:rPr>
                        <a:t>12:45 - 13:00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Tutorial conclusions  </a:t>
                      </a:r>
                    </a:p>
                  </a:txBody>
                  <a:tcPr/>
                </a:tc>
                <a:tc>
                  <a:txBody>
                    <a:bodyPr/>
                    <a:lstStyle/>
                    <a:p>
                      <a:r>
                        <a:rPr lang="en-GB" dirty="0"/>
                        <a:t>all presenters</a:t>
                      </a:r>
                    </a:p>
                  </a:txBody>
                  <a:tcPr/>
                </a:tc>
                <a:extLst>
                  <a:ext uri="{0D108BD9-81ED-4DB2-BD59-A6C34878D82A}">
                    <a16:rowId xmlns:a16="http://schemas.microsoft.com/office/drawing/2014/main" val="928246205"/>
                  </a:ext>
                </a:extLst>
              </a:tr>
            </a:tbl>
          </a:graphicData>
        </a:graphic>
      </p:graphicFrame>
    </p:spTree>
    <p:extLst>
      <p:ext uri="{BB962C8B-B14F-4D97-AF65-F5344CB8AC3E}">
        <p14:creationId xmlns:p14="http://schemas.microsoft.com/office/powerpoint/2010/main" val="27809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E6A1FD-F15B-69B5-281B-AAAE009470D2}"/>
              </a:ext>
            </a:extLst>
          </p:cNvPr>
          <p:cNvSpPr>
            <a:spLocks noGrp="1"/>
          </p:cNvSpPr>
          <p:nvPr>
            <p:ph type="sldNum" sz="quarter" idx="11"/>
          </p:nvPr>
        </p:nvSpPr>
        <p:spPr/>
        <p:txBody>
          <a:bodyPr/>
          <a:lstStyle/>
          <a:p>
            <a:fld id="{22BEB8B8-AB66-0D4A-92EE-378C12FDC4EA}" type="slidenum">
              <a:rPr lang="ca-ES" smtClean="0"/>
              <a:t>3</a:t>
            </a:fld>
            <a:endParaRPr lang="ca-ES"/>
          </a:p>
        </p:txBody>
      </p:sp>
      <p:sp>
        <p:nvSpPr>
          <p:cNvPr id="3" name="Title 2">
            <a:extLst>
              <a:ext uri="{FF2B5EF4-FFF2-40B4-BE49-F238E27FC236}">
                <a16:creationId xmlns:a16="http://schemas.microsoft.com/office/drawing/2014/main" id="{5EF5DD0B-91FA-3787-C861-C4C90EB24E01}"/>
              </a:ext>
            </a:extLst>
          </p:cNvPr>
          <p:cNvSpPr>
            <a:spLocks noGrp="1"/>
          </p:cNvSpPr>
          <p:nvPr>
            <p:ph type="title"/>
          </p:nvPr>
        </p:nvSpPr>
        <p:spPr/>
        <p:txBody>
          <a:bodyPr/>
          <a:lstStyle/>
          <a:p>
            <a:r>
              <a:rPr lang="en-GB" dirty="0"/>
              <a:t>Overview of eflows4HPC</a:t>
            </a:r>
          </a:p>
        </p:txBody>
      </p:sp>
    </p:spTree>
    <p:extLst>
      <p:ext uri="{BB962C8B-B14F-4D97-AF65-F5344CB8AC3E}">
        <p14:creationId xmlns:p14="http://schemas.microsoft.com/office/powerpoint/2010/main" val="3167391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E094D-209E-6DE0-FD4C-4E946BF9D918}"/>
              </a:ext>
            </a:extLst>
          </p:cNvPr>
          <p:cNvSpPr>
            <a:spLocks noGrp="1"/>
          </p:cNvSpPr>
          <p:nvPr>
            <p:ph type="title"/>
          </p:nvPr>
        </p:nvSpPr>
        <p:spPr/>
        <p:txBody>
          <a:bodyPr/>
          <a:lstStyle/>
          <a:p>
            <a:pPr>
              <a:spcBef>
                <a:spcPct val="0"/>
              </a:spcBef>
            </a:pPr>
            <a:r>
              <a:rPr lang="en-US" b="0" dirty="0">
                <a:latin typeface="+mn-lt"/>
                <a:ea typeface="+mj-ea"/>
                <a:cs typeface="Verdana"/>
              </a:rPr>
              <a:t>eFlows4HPC in a nutshell</a:t>
            </a:r>
          </a:p>
        </p:txBody>
      </p:sp>
      <p:sp>
        <p:nvSpPr>
          <p:cNvPr id="4" name="Content Placeholder 3">
            <a:extLst>
              <a:ext uri="{FF2B5EF4-FFF2-40B4-BE49-F238E27FC236}">
                <a16:creationId xmlns:a16="http://schemas.microsoft.com/office/drawing/2014/main" id="{E761D8F9-BAEC-68E0-83D9-77D2ACCE3F4C}"/>
              </a:ext>
            </a:extLst>
          </p:cNvPr>
          <p:cNvSpPr txBox="1">
            <a:spLocks/>
          </p:cNvSpPr>
          <p:nvPr/>
        </p:nvSpPr>
        <p:spPr>
          <a:xfrm>
            <a:off x="153209" y="623573"/>
            <a:ext cx="8514734" cy="423974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55600" algn="l" rtl="0">
              <a:lnSpc>
                <a:spcPct val="90000"/>
              </a:lnSpc>
              <a:spcBef>
                <a:spcPts val="750"/>
              </a:spcBef>
              <a:spcAft>
                <a:spcPts val="0"/>
              </a:spcAft>
              <a:buClr>
                <a:schemeClr val="accent1"/>
              </a:buClr>
              <a:buSzPts val="2000"/>
              <a:buFont typeface="Arial"/>
              <a:buChar char="•"/>
              <a:defRPr sz="2000" b="1" i="0" u="none" strike="noStrike" cap="none">
                <a:solidFill>
                  <a:srgbClr val="595959"/>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Arial"/>
              <a:buChar char="•"/>
              <a:defRPr sz="2000" b="0" i="0" u="none" strike="noStrike" cap="none">
                <a:solidFill>
                  <a:srgbClr val="595959"/>
                </a:solidFill>
                <a:latin typeface="Open Sans"/>
                <a:ea typeface="Open Sans"/>
                <a:cs typeface="Open Sans"/>
                <a:sym typeface="Open Sans"/>
              </a:defRPr>
            </a:lvl2pPr>
            <a:lvl3pPr marL="1371600" marR="0" lvl="2" indent="-342900" algn="l" rtl="0">
              <a:lnSpc>
                <a:spcPct val="90000"/>
              </a:lnSpc>
              <a:spcBef>
                <a:spcPts val="375"/>
              </a:spcBef>
              <a:spcAft>
                <a:spcPts val="0"/>
              </a:spcAft>
              <a:buClr>
                <a:schemeClr val="accent1"/>
              </a:buClr>
              <a:buSzPts val="1800"/>
              <a:buFont typeface="Arial"/>
              <a:buChar char="•"/>
              <a:defRPr sz="1800" b="0" i="0" u="none" strike="noStrike" cap="none">
                <a:solidFill>
                  <a:srgbClr val="595959"/>
                </a:solidFill>
                <a:latin typeface="Open Sans"/>
                <a:ea typeface="Open Sans"/>
                <a:cs typeface="Open Sans"/>
                <a:sym typeface="Open Sans"/>
              </a:defRPr>
            </a:lvl3pPr>
            <a:lvl4pPr marL="1828800" marR="0" lvl="3" indent="-323850" algn="l" rtl="0">
              <a:lnSpc>
                <a:spcPct val="90000"/>
              </a:lnSpc>
              <a:spcBef>
                <a:spcPts val="375"/>
              </a:spcBef>
              <a:spcAft>
                <a:spcPts val="0"/>
              </a:spcAft>
              <a:buClr>
                <a:srgbClr val="37A5AE"/>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90000"/>
              </a:lnSpc>
              <a:spcBef>
                <a:spcPts val="375"/>
              </a:spcBef>
              <a:spcAft>
                <a:spcPts val="0"/>
              </a:spcAft>
              <a:buClr>
                <a:srgbClr val="3F6BA3"/>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pPr marL="230188" indent="-225425"/>
            <a:r>
              <a:rPr lang="en-US" sz="1600" dirty="0"/>
              <a:t>Software tools stack that makes easier the development and management of complex workflows: </a:t>
            </a:r>
          </a:p>
          <a:p>
            <a:pPr marL="687388" lvl="1" indent="-225425"/>
            <a:r>
              <a:rPr lang="en-US" sz="1600" dirty="0"/>
              <a:t>Combine different frameworks</a:t>
            </a:r>
          </a:p>
          <a:p>
            <a:pPr marL="1144588" lvl="2" indent="-225425"/>
            <a:r>
              <a:rPr lang="en-US" sz="1400" dirty="0"/>
              <a:t>HPC, AI, data analytics</a:t>
            </a:r>
          </a:p>
          <a:p>
            <a:pPr marL="687388" lvl="1" indent="-225425"/>
            <a:r>
              <a:rPr lang="en-US" sz="1600" dirty="0"/>
              <a:t>Reactive and dynamic workflows</a:t>
            </a:r>
          </a:p>
          <a:p>
            <a:pPr marL="1144588" lvl="2" indent="-225425"/>
            <a:r>
              <a:rPr lang="en-US" sz="1400" dirty="0"/>
              <a:t>Autonomous workflow steering </a:t>
            </a:r>
          </a:p>
          <a:p>
            <a:pPr marL="687388" lvl="1" indent="-225425"/>
            <a:r>
              <a:rPr lang="en-US" sz="1600" dirty="0"/>
              <a:t>Full lifecycle management </a:t>
            </a:r>
          </a:p>
          <a:p>
            <a:pPr marL="1144588" lvl="2" indent="-225425"/>
            <a:r>
              <a:rPr lang="en-US" sz="1400" dirty="0"/>
              <a:t>Not just execution</a:t>
            </a:r>
          </a:p>
          <a:p>
            <a:pPr marL="1144588" lvl="2" indent="-225425"/>
            <a:r>
              <a:rPr lang="en-US" sz="1400" dirty="0"/>
              <a:t>Data logistics and Deployment</a:t>
            </a:r>
          </a:p>
          <a:p>
            <a:pPr marL="230188" indent="-225425"/>
            <a:r>
              <a:rPr lang="en-US" sz="1600" dirty="0"/>
              <a:t>HPC Workflows as a Service: </a:t>
            </a:r>
          </a:p>
          <a:p>
            <a:pPr marL="687388" lvl="1" indent="-225425"/>
            <a:r>
              <a:rPr lang="en-US" sz="1600" dirty="0"/>
              <a:t>Mechanisms to make easier the </a:t>
            </a:r>
            <a:br>
              <a:rPr lang="en-US" sz="1600" dirty="0"/>
            </a:br>
            <a:r>
              <a:rPr lang="en-US" sz="1600" dirty="0"/>
              <a:t>use and reuse of HPC by wider </a:t>
            </a:r>
            <a:br>
              <a:rPr lang="en-US" sz="1600" dirty="0"/>
            </a:br>
            <a:r>
              <a:rPr lang="en-US" sz="1600" dirty="0"/>
              <a:t>communities</a:t>
            </a:r>
          </a:p>
          <a:p>
            <a:pPr marL="230188" indent="-225425"/>
            <a:r>
              <a:rPr lang="en-GB" sz="1600" dirty="0"/>
              <a:t>Architectural Optimizations:</a:t>
            </a:r>
          </a:p>
          <a:p>
            <a:pPr marL="687388" lvl="1" indent="-225425"/>
            <a:r>
              <a:rPr lang="en-GB" sz="1600" dirty="0"/>
              <a:t>Selected HPC – AI Kernels Optimized for GPUs, FPGA, EPI</a:t>
            </a:r>
          </a:p>
          <a:p>
            <a:pPr marL="230188" indent="-225425"/>
            <a:r>
              <a:rPr lang="en-GB" sz="1600" dirty="0"/>
              <a:t>Validation Pillar’s</a:t>
            </a:r>
          </a:p>
          <a:p>
            <a:pPr marL="687388" lvl="1" indent="-225425"/>
            <a:r>
              <a:rPr lang="en-GB" sz="1600" dirty="0"/>
              <a:t>End-user workflows linked to </a:t>
            </a:r>
            <a:r>
              <a:rPr lang="en-GB" sz="1600" dirty="0" err="1"/>
              <a:t>CoEs</a:t>
            </a:r>
            <a:r>
              <a:rPr lang="en-GB" sz="1600" dirty="0"/>
              <a:t> </a:t>
            </a:r>
          </a:p>
        </p:txBody>
      </p:sp>
      <p:pic>
        <p:nvPicPr>
          <p:cNvPr id="5" name="Picture 4">
            <a:extLst>
              <a:ext uri="{FF2B5EF4-FFF2-40B4-BE49-F238E27FC236}">
                <a16:creationId xmlns:a16="http://schemas.microsoft.com/office/drawing/2014/main" id="{0C9F8E0C-4C1B-CCDC-5B1F-A9D029FE7180}"/>
              </a:ext>
            </a:extLst>
          </p:cNvPr>
          <p:cNvPicPr>
            <a:picLocks noChangeAspect="1"/>
          </p:cNvPicPr>
          <p:nvPr/>
        </p:nvPicPr>
        <p:blipFill>
          <a:blip r:embed="rId2"/>
          <a:stretch>
            <a:fillRect/>
          </a:stretch>
        </p:blipFill>
        <p:spPr>
          <a:xfrm>
            <a:off x="4474896" y="1238514"/>
            <a:ext cx="4558076" cy="2385594"/>
          </a:xfrm>
          <a:prstGeom prst="rect">
            <a:avLst/>
          </a:prstGeom>
        </p:spPr>
      </p:pic>
    </p:spTree>
    <p:extLst>
      <p:ext uri="{BB962C8B-B14F-4D97-AF65-F5344CB8AC3E}">
        <p14:creationId xmlns:p14="http://schemas.microsoft.com/office/powerpoint/2010/main" val="319263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3F7291-E353-4548-93D3-C4A557A29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75" y="1789817"/>
            <a:ext cx="4289425"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382267" y="207988"/>
            <a:ext cx="6568350" cy="434026"/>
          </a:xfrm>
        </p:spPr>
        <p:txBody>
          <a:bodyPr/>
          <a:lstStyle/>
          <a:p>
            <a:r>
              <a:rPr lang="en-US" dirty="0">
                <a:latin typeface="+mn-lt"/>
              </a:rPr>
              <a:t>Pillar I: Manufacturing</a:t>
            </a:r>
          </a:p>
        </p:txBody>
      </p:sp>
      <p:sp>
        <p:nvSpPr>
          <p:cNvPr id="3" name="Content Placeholder 2"/>
          <p:cNvSpPr>
            <a:spLocks noGrp="1"/>
          </p:cNvSpPr>
          <p:nvPr>
            <p:ph idx="1"/>
          </p:nvPr>
        </p:nvSpPr>
        <p:spPr>
          <a:xfrm>
            <a:off x="5104367" y="766880"/>
            <a:ext cx="3692501" cy="2417378"/>
          </a:xfrm>
        </p:spPr>
        <p:txBody>
          <a:bodyPr/>
          <a:lstStyle/>
          <a:p>
            <a:pPr marL="0" indent="0">
              <a:buNone/>
            </a:pPr>
            <a:r>
              <a:rPr lang="en-US" sz="1800" dirty="0">
                <a:latin typeface="+mn-lt"/>
              </a:rPr>
              <a:t>Pillar I </a:t>
            </a:r>
            <a:r>
              <a:rPr lang="en-US" sz="1800" b="0" dirty="0">
                <a:latin typeface="+mn-lt"/>
              </a:rPr>
              <a:t>focuses on the construction of DigitalTwins for the prototyping of complex manufactured objects:</a:t>
            </a:r>
          </a:p>
          <a:p>
            <a:r>
              <a:rPr lang="en-US" sz="1800" b="0" dirty="0">
                <a:latin typeface="+mn-lt"/>
              </a:rPr>
              <a:t>Integrating state-of-the-art adaptive solvers with machine learning and data-mining</a:t>
            </a:r>
          </a:p>
          <a:p>
            <a:r>
              <a:rPr lang="en-US" sz="1800" b="0" dirty="0">
                <a:latin typeface="+mn-lt"/>
              </a:rPr>
              <a:t>Contributing to the Industry 4.0 vision</a:t>
            </a:r>
          </a:p>
          <a:p>
            <a:endParaRPr lang="en-US" sz="1800" b="0" dirty="0">
              <a:latin typeface="+mn-lt"/>
            </a:endParaRPr>
          </a:p>
        </p:txBody>
      </p:sp>
      <p:sp>
        <p:nvSpPr>
          <p:cNvPr id="4" name="TextBox 3">
            <a:extLst>
              <a:ext uri="{FF2B5EF4-FFF2-40B4-BE49-F238E27FC236}">
                <a16:creationId xmlns:a16="http://schemas.microsoft.com/office/drawing/2014/main" id="{7A9E1A40-3237-5342-A26D-84AA90528BC3}"/>
              </a:ext>
            </a:extLst>
          </p:cNvPr>
          <p:cNvSpPr txBox="1"/>
          <p:nvPr/>
        </p:nvSpPr>
        <p:spPr>
          <a:xfrm>
            <a:off x="690621" y="3198637"/>
            <a:ext cx="1095172" cy="246221"/>
          </a:xfrm>
          <a:prstGeom prst="rect">
            <a:avLst/>
          </a:prstGeom>
          <a:noFill/>
        </p:spPr>
        <p:txBody>
          <a:bodyPr wrap="none" rtlCol="0">
            <a:spAutoFit/>
          </a:bodyPr>
          <a:lstStyle/>
          <a:p>
            <a:r>
              <a:rPr lang="en-GB" sz="1000" dirty="0"/>
              <a:t>Full order models</a:t>
            </a:r>
          </a:p>
        </p:txBody>
      </p:sp>
      <p:pic>
        <p:nvPicPr>
          <p:cNvPr id="2052" name="Picture 4" descr="KRATOS">
            <a:extLst>
              <a:ext uri="{FF2B5EF4-FFF2-40B4-BE49-F238E27FC236}">
                <a16:creationId xmlns:a16="http://schemas.microsoft.com/office/drawing/2014/main" id="{357D25BF-CF10-DA4B-AB99-3B2495A2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31" y="1155351"/>
            <a:ext cx="1323473" cy="373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mgTools">
            <a:extLst>
              <a:ext uri="{FF2B5EF4-FFF2-40B4-BE49-F238E27FC236}">
                <a16:creationId xmlns:a16="http://schemas.microsoft.com/office/drawing/2014/main" id="{EFCD801C-46D8-4F48-9FC0-FB4807DC0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6470" y="1002964"/>
            <a:ext cx="656208" cy="6562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6D4EB5-7B57-6A45-9AEB-20AB7E26D287}"/>
              </a:ext>
            </a:extLst>
          </p:cNvPr>
          <p:cNvSpPr txBox="1"/>
          <p:nvPr/>
        </p:nvSpPr>
        <p:spPr>
          <a:xfrm>
            <a:off x="1374292" y="1546574"/>
            <a:ext cx="791692" cy="300082"/>
          </a:xfrm>
          <a:prstGeom prst="rect">
            <a:avLst/>
          </a:prstGeom>
          <a:noFill/>
        </p:spPr>
        <p:txBody>
          <a:bodyPr wrap="none" rtlCol="0">
            <a:spAutoFit/>
          </a:bodyPr>
          <a:lstStyle/>
          <a:p>
            <a:r>
              <a:rPr lang="en-GB" dirty="0" err="1"/>
              <a:t>ParMMg</a:t>
            </a:r>
            <a:endParaRPr lang="en-GB" dirty="0"/>
          </a:p>
        </p:txBody>
      </p:sp>
      <p:sp>
        <p:nvSpPr>
          <p:cNvPr id="9" name="TextBox 8">
            <a:extLst>
              <a:ext uri="{FF2B5EF4-FFF2-40B4-BE49-F238E27FC236}">
                <a16:creationId xmlns:a16="http://schemas.microsoft.com/office/drawing/2014/main" id="{22B29A8D-44AE-DE4B-B1D0-FFBF5CA031C3}"/>
              </a:ext>
            </a:extLst>
          </p:cNvPr>
          <p:cNvSpPr txBox="1"/>
          <p:nvPr/>
        </p:nvSpPr>
        <p:spPr>
          <a:xfrm>
            <a:off x="1306955" y="3516766"/>
            <a:ext cx="747320" cy="261610"/>
          </a:xfrm>
          <a:prstGeom prst="rect">
            <a:avLst/>
          </a:prstGeom>
          <a:noFill/>
        </p:spPr>
        <p:txBody>
          <a:bodyPr wrap="none" rtlCol="0">
            <a:spAutoFit/>
          </a:bodyPr>
          <a:lstStyle/>
          <a:p>
            <a:r>
              <a:rPr lang="en-GB" sz="1100" dirty="0"/>
              <a:t>validation</a:t>
            </a:r>
          </a:p>
        </p:txBody>
      </p:sp>
      <p:pic>
        <p:nvPicPr>
          <p:cNvPr id="1026" name="Picture 2">
            <a:extLst>
              <a:ext uri="{FF2B5EF4-FFF2-40B4-BE49-F238E27FC236}">
                <a16:creationId xmlns:a16="http://schemas.microsoft.com/office/drawing/2014/main" id="{25D61F48-074D-BE43-A068-827054E2FB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5030" y="1517423"/>
            <a:ext cx="895677" cy="2041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9C483373-4C54-A34A-85C9-D87AE1F5D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989" y="897172"/>
            <a:ext cx="1249303" cy="2661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62B6614-3CD7-2448-A36D-2F505BCFAB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8092" b="17286"/>
          <a:stretch/>
        </p:blipFill>
        <p:spPr bwMode="auto">
          <a:xfrm>
            <a:off x="1813193" y="658074"/>
            <a:ext cx="1117070" cy="4018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48FBD5E-08ED-F741-8C20-F63730569F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1370" y="4185521"/>
            <a:ext cx="747320" cy="8123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A673F40-D6A7-9E4B-B90A-0260B83EC5D0}"/>
              </a:ext>
            </a:extLst>
          </p:cNvPr>
          <p:cNvPicPr>
            <a:picLocks noChangeAspect="1"/>
          </p:cNvPicPr>
          <p:nvPr/>
        </p:nvPicPr>
        <p:blipFill>
          <a:blip r:embed="rId10"/>
          <a:stretch>
            <a:fillRect/>
          </a:stretch>
        </p:blipFill>
        <p:spPr>
          <a:xfrm>
            <a:off x="5628117" y="3075692"/>
            <a:ext cx="2528943" cy="1773030"/>
          </a:xfrm>
          <a:prstGeom prst="rect">
            <a:avLst/>
          </a:prstGeom>
        </p:spPr>
      </p:pic>
    </p:spTree>
    <p:extLst>
      <p:ext uri="{BB962C8B-B14F-4D97-AF65-F5344CB8AC3E}">
        <p14:creationId xmlns:p14="http://schemas.microsoft.com/office/powerpoint/2010/main" val="2365037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350596" y="188775"/>
            <a:ext cx="6568350" cy="434026"/>
          </a:xfrm>
        </p:spPr>
        <p:txBody>
          <a:bodyPr/>
          <a:lstStyle/>
          <a:p>
            <a:r>
              <a:rPr lang="en-US" dirty="0">
                <a:latin typeface="+mn-lt"/>
              </a:rPr>
              <a:t>Pillar II: Climate</a:t>
            </a:r>
          </a:p>
        </p:txBody>
      </p:sp>
      <p:sp>
        <p:nvSpPr>
          <p:cNvPr id="3" name="Content Placeholder 2"/>
          <p:cNvSpPr>
            <a:spLocks noGrp="1"/>
          </p:cNvSpPr>
          <p:nvPr>
            <p:ph idx="1"/>
          </p:nvPr>
        </p:nvSpPr>
        <p:spPr>
          <a:xfrm>
            <a:off x="4572001" y="3499088"/>
            <a:ext cx="4572000" cy="1473574"/>
          </a:xfrm>
          <a:solidFill>
            <a:schemeClr val="bg1"/>
          </a:solidFill>
        </p:spPr>
        <p:txBody>
          <a:bodyPr>
            <a:normAutofit lnSpcReduction="10000"/>
          </a:bodyPr>
          <a:lstStyle/>
          <a:p>
            <a:r>
              <a:rPr lang="en-US" sz="1800" dirty="0"/>
              <a:t>Perform climate predictions</a:t>
            </a:r>
            <a:r>
              <a:rPr lang="en-GB" sz="1800" dirty="0"/>
              <a:t>: temperature, precipitation or wind speed </a:t>
            </a:r>
          </a:p>
          <a:p>
            <a:r>
              <a:rPr lang="en-GB" sz="1800" dirty="0"/>
              <a:t>AI-assisted pruning </a:t>
            </a:r>
            <a:r>
              <a:rPr lang="en-US" sz="1800" dirty="0"/>
              <a:t> of the ESM workflow </a:t>
            </a:r>
          </a:p>
          <a:p>
            <a:r>
              <a:rPr lang="en-US" sz="1800" dirty="0"/>
              <a:t>Study of Tropical Cyclones (TC) </a:t>
            </a:r>
            <a:r>
              <a:rPr lang="en-GB" sz="1800" dirty="0"/>
              <a:t>in the North Pacific, </a:t>
            </a:r>
            <a:r>
              <a:rPr lang="en-US" sz="1800" dirty="0"/>
              <a:t>with </a:t>
            </a:r>
            <a:r>
              <a:rPr lang="en-US" sz="1800" b="0" dirty="0">
                <a:latin typeface="+mn-lt"/>
              </a:rPr>
              <a:t>in-situ analytics</a:t>
            </a:r>
          </a:p>
        </p:txBody>
      </p:sp>
      <p:pic>
        <p:nvPicPr>
          <p:cNvPr id="6" name="Picture 5">
            <a:extLst>
              <a:ext uri="{FF2B5EF4-FFF2-40B4-BE49-F238E27FC236}">
                <a16:creationId xmlns:a16="http://schemas.microsoft.com/office/drawing/2014/main" id="{90AEF778-497C-7248-B92F-D80800E559D6}"/>
              </a:ext>
            </a:extLst>
          </p:cNvPr>
          <p:cNvPicPr>
            <a:picLocks noChangeAspect="1"/>
          </p:cNvPicPr>
          <p:nvPr/>
        </p:nvPicPr>
        <p:blipFill>
          <a:blip r:embed="rId3"/>
          <a:stretch>
            <a:fillRect/>
          </a:stretch>
        </p:blipFill>
        <p:spPr>
          <a:xfrm>
            <a:off x="229749" y="649671"/>
            <a:ext cx="5557287" cy="2849417"/>
          </a:xfrm>
          <a:prstGeom prst="rect">
            <a:avLst/>
          </a:prstGeom>
        </p:spPr>
      </p:pic>
      <p:pic>
        <p:nvPicPr>
          <p:cNvPr id="2050" name="Picture 2">
            <a:extLst>
              <a:ext uri="{FF2B5EF4-FFF2-40B4-BE49-F238E27FC236}">
                <a16:creationId xmlns:a16="http://schemas.microsoft.com/office/drawing/2014/main" id="{B3ACC7F2-26C9-244C-A69B-8CDC9BD822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5" t="26140" r="88161" b="56678"/>
          <a:stretch/>
        </p:blipFill>
        <p:spPr bwMode="auto">
          <a:xfrm>
            <a:off x="229749" y="3233976"/>
            <a:ext cx="1036950" cy="925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BE009F-A7D4-2547-B839-1BC90CC3F76B}"/>
              </a:ext>
            </a:extLst>
          </p:cNvPr>
          <p:cNvPicPr>
            <a:picLocks noChangeAspect="1"/>
          </p:cNvPicPr>
          <p:nvPr/>
        </p:nvPicPr>
        <p:blipFill>
          <a:blip r:embed="rId5"/>
          <a:stretch>
            <a:fillRect/>
          </a:stretch>
        </p:blipFill>
        <p:spPr>
          <a:xfrm>
            <a:off x="6259860" y="757158"/>
            <a:ext cx="2743828" cy="1612504"/>
          </a:xfrm>
          <a:prstGeom prst="rect">
            <a:avLst/>
          </a:prstGeom>
        </p:spPr>
      </p:pic>
      <p:pic>
        <p:nvPicPr>
          <p:cNvPr id="8" name="Picture 2">
            <a:extLst>
              <a:ext uri="{FF2B5EF4-FFF2-40B4-BE49-F238E27FC236}">
                <a16:creationId xmlns:a16="http://schemas.microsoft.com/office/drawing/2014/main" id="{F1A72F00-D2FE-444E-9148-29D7811C07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7533" y="3698748"/>
            <a:ext cx="1871972" cy="46107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A6ACAA1-8E28-ED42-B1FC-70CD04CF7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1043" y="170838"/>
            <a:ext cx="1430479" cy="4519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5B900FF-458B-8B43-9062-8645F53506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61" y="4225674"/>
            <a:ext cx="2486543" cy="44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72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9CC2C163-30D8-6843-9D59-7030D4C4E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71" y="4316168"/>
            <a:ext cx="1464361" cy="41212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762488" y="208665"/>
            <a:ext cx="6568350" cy="434026"/>
          </a:xfrm>
        </p:spPr>
        <p:txBody>
          <a:bodyPr/>
          <a:lstStyle/>
          <a:p>
            <a:r>
              <a:rPr lang="en-US" dirty="0">
                <a:latin typeface="+mn-lt"/>
              </a:rPr>
              <a:t>Pillar III: Urgent computing for natural hazards</a:t>
            </a:r>
          </a:p>
        </p:txBody>
      </p:sp>
      <p:pic>
        <p:nvPicPr>
          <p:cNvPr id="6" name="Picture 5">
            <a:extLst>
              <a:ext uri="{FF2B5EF4-FFF2-40B4-BE49-F238E27FC236}">
                <a16:creationId xmlns:a16="http://schemas.microsoft.com/office/drawing/2014/main" id="{08F3142A-E4DB-2F42-BC46-86A27C8DC191}"/>
              </a:ext>
            </a:extLst>
          </p:cNvPr>
          <p:cNvPicPr>
            <a:picLocks noChangeAspect="1"/>
          </p:cNvPicPr>
          <p:nvPr/>
        </p:nvPicPr>
        <p:blipFill rotWithShape="1">
          <a:blip r:embed="rId4">
            <a:clrChange>
              <a:clrFrom>
                <a:srgbClr val="CCFFFF"/>
              </a:clrFrom>
              <a:clrTo>
                <a:srgbClr val="CCFFFF">
                  <a:alpha val="0"/>
                </a:srgbClr>
              </a:clrTo>
            </a:clrChange>
          </a:blip>
          <a:srcRect/>
          <a:stretch/>
        </p:blipFill>
        <p:spPr>
          <a:xfrm>
            <a:off x="381546" y="767133"/>
            <a:ext cx="4987601" cy="3073660"/>
          </a:xfrm>
          <a:prstGeom prst="rect">
            <a:avLst/>
          </a:prstGeom>
        </p:spPr>
      </p:pic>
      <p:sp>
        <p:nvSpPr>
          <p:cNvPr id="3" name="Content Placeholder 2"/>
          <p:cNvSpPr>
            <a:spLocks noGrp="1"/>
          </p:cNvSpPr>
          <p:nvPr>
            <p:ph idx="1"/>
          </p:nvPr>
        </p:nvSpPr>
        <p:spPr>
          <a:xfrm>
            <a:off x="5488788" y="767133"/>
            <a:ext cx="3550016" cy="2704350"/>
          </a:xfrm>
          <a:solidFill>
            <a:schemeClr val="bg1"/>
          </a:solidFill>
        </p:spPr>
        <p:txBody>
          <a:bodyPr/>
          <a:lstStyle/>
          <a:p>
            <a:pPr marL="0" indent="0">
              <a:buNone/>
            </a:pPr>
            <a:r>
              <a:rPr lang="en-US" sz="1600" dirty="0">
                <a:latin typeface="+mn-lt"/>
              </a:rPr>
              <a:t>Pillar III </a:t>
            </a:r>
            <a:r>
              <a:rPr lang="en-US" sz="1600" b="0" dirty="0">
                <a:latin typeface="+mn-lt"/>
              </a:rPr>
              <a:t>explores the modelling of natural catastrophes:</a:t>
            </a:r>
          </a:p>
          <a:p>
            <a:r>
              <a:rPr lang="en-US" sz="1600" dirty="0"/>
              <a:t>E</a:t>
            </a:r>
            <a:r>
              <a:rPr lang="en-US" sz="1600" b="0" dirty="0">
                <a:latin typeface="+mn-lt"/>
              </a:rPr>
              <a:t>arthquakes and their associated tsunamis shortly after such an event is recorded</a:t>
            </a:r>
          </a:p>
          <a:p>
            <a:r>
              <a:rPr lang="en-US" sz="1600" dirty="0"/>
              <a:t>Use of AI to estimate intensity maps</a:t>
            </a:r>
          </a:p>
          <a:p>
            <a:r>
              <a:rPr lang="en-GB" sz="1600" dirty="0"/>
              <a:t>Use of DA and AI tools to enhance event diagnostics </a:t>
            </a:r>
          </a:p>
          <a:p>
            <a:r>
              <a:rPr lang="en-GB" sz="1600" dirty="0"/>
              <a:t>Areas: Mediterranean basin, Mexico, Iceland and Chile </a:t>
            </a:r>
            <a:endParaRPr lang="en-US" sz="1600" dirty="0"/>
          </a:p>
        </p:txBody>
      </p:sp>
      <p:sp>
        <p:nvSpPr>
          <p:cNvPr id="4" name="TextBox 3">
            <a:extLst>
              <a:ext uri="{FF2B5EF4-FFF2-40B4-BE49-F238E27FC236}">
                <a16:creationId xmlns:a16="http://schemas.microsoft.com/office/drawing/2014/main" id="{095AF9FF-6C77-FA4E-BD96-A28B60269DA9}"/>
              </a:ext>
            </a:extLst>
          </p:cNvPr>
          <p:cNvSpPr txBox="1"/>
          <p:nvPr/>
        </p:nvSpPr>
        <p:spPr>
          <a:xfrm>
            <a:off x="3478711" y="3769170"/>
            <a:ext cx="2470356" cy="300082"/>
          </a:xfrm>
          <a:prstGeom prst="rect">
            <a:avLst/>
          </a:prstGeom>
          <a:noFill/>
        </p:spPr>
        <p:txBody>
          <a:bodyPr wrap="none" rtlCol="0">
            <a:spAutoFit/>
          </a:bodyPr>
          <a:lstStyle/>
          <a:p>
            <a:r>
              <a:rPr lang="en-GB" i="1" dirty="0"/>
              <a:t>Tsunami-</a:t>
            </a:r>
            <a:r>
              <a:rPr lang="en-GB" i="1" dirty="0" err="1"/>
              <a:t>HySEA</a:t>
            </a:r>
            <a:r>
              <a:rPr lang="en-GB" i="1" dirty="0"/>
              <a:t> GPU-based code</a:t>
            </a:r>
          </a:p>
        </p:txBody>
      </p:sp>
      <p:pic>
        <p:nvPicPr>
          <p:cNvPr id="8" name="Picture 7">
            <a:extLst>
              <a:ext uri="{FF2B5EF4-FFF2-40B4-BE49-F238E27FC236}">
                <a16:creationId xmlns:a16="http://schemas.microsoft.com/office/drawing/2014/main" id="{7005D4EE-4A12-AA4B-A828-CAF1A2BA2A1B}"/>
              </a:ext>
            </a:extLst>
          </p:cNvPr>
          <p:cNvPicPr>
            <a:picLocks noChangeAspect="1"/>
          </p:cNvPicPr>
          <p:nvPr/>
        </p:nvPicPr>
        <p:blipFill>
          <a:blip r:embed="rId5"/>
          <a:stretch>
            <a:fillRect/>
          </a:stretch>
        </p:blipFill>
        <p:spPr>
          <a:xfrm>
            <a:off x="6528987" y="3471483"/>
            <a:ext cx="2390176" cy="1344474"/>
          </a:xfrm>
          <a:prstGeom prst="rect">
            <a:avLst/>
          </a:prstGeom>
        </p:spPr>
      </p:pic>
      <p:pic>
        <p:nvPicPr>
          <p:cNvPr id="9" name="Picture 2">
            <a:extLst>
              <a:ext uri="{FF2B5EF4-FFF2-40B4-BE49-F238E27FC236}">
                <a16:creationId xmlns:a16="http://schemas.microsoft.com/office/drawing/2014/main" id="{7CF0B13E-6406-F247-8712-DA6B30087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40" y="3852563"/>
            <a:ext cx="1644143" cy="404961"/>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6F5B5843-27EE-5F4E-B011-B542E713625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72951"/>
          <a:stretch/>
        </p:blipFill>
        <p:spPr>
          <a:xfrm>
            <a:off x="2230609" y="4575317"/>
            <a:ext cx="1289474" cy="481280"/>
          </a:xfrm>
          <a:prstGeom prst="rect">
            <a:avLst/>
          </a:prstGeom>
        </p:spPr>
      </p:pic>
      <p:pic>
        <p:nvPicPr>
          <p:cNvPr id="8198" name="Picture 6">
            <a:extLst>
              <a:ext uri="{FF2B5EF4-FFF2-40B4-BE49-F238E27FC236}">
                <a16:creationId xmlns:a16="http://schemas.microsoft.com/office/drawing/2014/main" id="{5D7F8867-6332-E44E-AD23-2E2E4E9EF6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1117" y="3840793"/>
            <a:ext cx="848458" cy="68143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D476E3DE-6883-4942-B26F-AD4245E367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0195" y="4496391"/>
            <a:ext cx="1020734" cy="53467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4F13B911-BCB8-E44C-A5F8-A9E408585B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1087" y="4055044"/>
            <a:ext cx="1289475" cy="494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657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D845ED-B01C-9BDF-9574-BDDC4954A86F}"/>
              </a:ext>
            </a:extLst>
          </p:cNvPr>
          <p:cNvPicPr>
            <a:picLocks noChangeAspect="1"/>
          </p:cNvPicPr>
          <p:nvPr/>
        </p:nvPicPr>
        <p:blipFill>
          <a:blip r:embed="rId2"/>
          <a:stretch>
            <a:fillRect/>
          </a:stretch>
        </p:blipFill>
        <p:spPr>
          <a:xfrm>
            <a:off x="685800" y="463447"/>
            <a:ext cx="7772400" cy="4216606"/>
          </a:xfrm>
          <a:prstGeom prst="rect">
            <a:avLst/>
          </a:prstGeom>
        </p:spPr>
      </p:pic>
    </p:spTree>
    <p:extLst>
      <p:ext uri="{BB962C8B-B14F-4D97-AF65-F5344CB8AC3E}">
        <p14:creationId xmlns:p14="http://schemas.microsoft.com/office/powerpoint/2010/main" val="265072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34" name="Rounded Rectangle 33"/>
          <p:cNvSpPr/>
          <p:nvPr/>
        </p:nvSpPr>
        <p:spPr>
          <a:xfrm>
            <a:off x="757366" y="732024"/>
            <a:ext cx="7836030" cy="1050631"/>
          </a:xfrm>
          <a:prstGeom prst="roundRect">
            <a:avLst>
              <a:gd name="adj" fmla="val 425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algn="ctr" defTabSz="685783"/>
            <a:r>
              <a:rPr lang="en-US" sz="1100" b="1" dirty="0">
                <a:solidFill>
                  <a:prstClr val="black"/>
                </a:solidFill>
                <a:latin typeface="Calibri" panose="020F0502020204030204"/>
              </a:rPr>
              <a:t>Gateway Services</a:t>
            </a:r>
          </a:p>
        </p:txBody>
      </p:sp>
      <p:sp>
        <p:nvSpPr>
          <p:cNvPr id="246" name="Google Shape;246;g130af904478_0_38"/>
          <p:cNvSpPr/>
          <p:nvPr/>
        </p:nvSpPr>
        <p:spPr>
          <a:xfrm>
            <a:off x="757366" y="2244821"/>
            <a:ext cx="2746800" cy="1088100"/>
          </a:xfrm>
          <a:prstGeom prst="roundRect">
            <a:avLst>
              <a:gd name="adj" fmla="val 3335"/>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algn="ctr" defTabSz="685783">
              <a:buSzPts val="1100"/>
            </a:pPr>
            <a:r>
              <a:rPr lang="en-US" sz="1100">
                <a:solidFill>
                  <a:prstClr val="black"/>
                </a:solidFill>
                <a:latin typeface="Calibri"/>
                <a:ea typeface="Calibri"/>
                <a:cs typeface="Calibri"/>
                <a:sym typeface="Calibri"/>
              </a:rPr>
              <a:t>Dynamic Workflow Description</a:t>
            </a:r>
            <a:endParaRPr/>
          </a:p>
        </p:txBody>
      </p:sp>
      <p:sp>
        <p:nvSpPr>
          <p:cNvPr id="247" name="Google Shape;247;g130af904478_0_38"/>
          <p:cNvSpPr/>
          <p:nvPr/>
        </p:nvSpPr>
        <p:spPr>
          <a:xfrm>
            <a:off x="840491" y="2323646"/>
            <a:ext cx="2580600" cy="743100"/>
          </a:xfrm>
          <a:prstGeom prst="rect">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algn="ctr" defTabSz="685783">
              <a:buSzPts val="1000"/>
            </a:pPr>
            <a:r>
              <a:rPr lang="en-US" sz="1000" b="1">
                <a:solidFill>
                  <a:prstClr val="white"/>
                </a:solidFill>
                <a:latin typeface="Calibri"/>
                <a:ea typeface="Calibri"/>
                <a:cs typeface="Calibri"/>
                <a:sym typeface="Calibri"/>
              </a:rPr>
              <a:t>TOSCA Description</a:t>
            </a:r>
            <a:endParaRPr sz="1000" b="1">
              <a:solidFill>
                <a:prstClr val="white"/>
              </a:solidFill>
              <a:latin typeface="Calibri"/>
              <a:ea typeface="Calibri"/>
              <a:cs typeface="Calibri"/>
              <a:sym typeface="Calibri"/>
            </a:endParaRPr>
          </a:p>
        </p:txBody>
      </p:sp>
      <p:sp>
        <p:nvSpPr>
          <p:cNvPr id="249" name="Google Shape;249;g130af904478_0_38"/>
          <p:cNvSpPr/>
          <p:nvPr/>
        </p:nvSpPr>
        <p:spPr>
          <a:xfrm>
            <a:off x="3571621" y="958958"/>
            <a:ext cx="966084" cy="743100"/>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950"/>
            </a:pPr>
            <a:r>
              <a:rPr lang="en-US" sz="1200" dirty="0">
                <a:solidFill>
                  <a:srgbClr val="FFFFFF"/>
                </a:solidFill>
                <a:latin typeface="Calibri"/>
                <a:ea typeface="Calibri"/>
                <a:cs typeface="Calibri"/>
                <a:sym typeface="Calibri"/>
              </a:rPr>
              <a:t>Workflow Registry</a:t>
            </a:r>
            <a:endParaRPr sz="1200" dirty="0">
              <a:solidFill>
                <a:srgbClr val="FFFFFF"/>
              </a:solidFill>
              <a:latin typeface="Calibri"/>
              <a:ea typeface="Calibri"/>
              <a:cs typeface="Calibri"/>
            </a:endParaRPr>
          </a:p>
        </p:txBody>
      </p:sp>
      <p:cxnSp>
        <p:nvCxnSpPr>
          <p:cNvPr id="250" name="Google Shape;250;g130af904478_0_38"/>
          <p:cNvCxnSpPr>
            <a:stCxn id="251" idx="0"/>
            <a:endCxn id="252" idx="2"/>
          </p:cNvCxnSpPr>
          <p:nvPr/>
        </p:nvCxnSpPr>
        <p:spPr>
          <a:xfrm flipV="1">
            <a:off x="5369120" y="1697131"/>
            <a:ext cx="14200" cy="605646"/>
          </a:xfrm>
          <a:prstGeom prst="straightConnector1">
            <a:avLst/>
          </a:prstGeom>
          <a:noFill/>
          <a:ln w="22225" cap="flat" cmpd="sng">
            <a:solidFill>
              <a:schemeClr val="dk1"/>
            </a:solidFill>
            <a:prstDash val="solid"/>
            <a:miter lim="800000"/>
            <a:headEnd type="triangle" w="med" len="med"/>
            <a:tailEnd type="triangle" w="med" len="med"/>
          </a:ln>
        </p:spPr>
      </p:cxnSp>
      <p:pic>
        <p:nvPicPr>
          <p:cNvPr id="251" name="Google Shape;251;g130af904478_0_38"/>
          <p:cNvPicPr preferRelativeResize="0"/>
          <p:nvPr/>
        </p:nvPicPr>
        <p:blipFill rotWithShape="1">
          <a:blip r:embed="rId3">
            <a:alphaModFix/>
          </a:blip>
          <a:srcRect/>
          <a:stretch/>
        </p:blipFill>
        <p:spPr>
          <a:xfrm>
            <a:off x="4958749" y="2302777"/>
            <a:ext cx="820742" cy="820742"/>
          </a:xfrm>
          <a:prstGeom prst="rect">
            <a:avLst/>
          </a:prstGeom>
          <a:noFill/>
          <a:ln>
            <a:noFill/>
          </a:ln>
        </p:spPr>
      </p:pic>
      <p:sp>
        <p:nvSpPr>
          <p:cNvPr id="252" name="Google Shape;252;g130af904478_0_38"/>
          <p:cNvSpPr/>
          <p:nvPr/>
        </p:nvSpPr>
        <p:spPr>
          <a:xfrm>
            <a:off x="4900222" y="961719"/>
            <a:ext cx="966194" cy="735412"/>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950"/>
            </a:pPr>
            <a:r>
              <a:rPr lang="en-US" sz="1200">
                <a:solidFill>
                  <a:srgbClr val="FFFFFF"/>
                </a:solidFill>
                <a:latin typeface="Calibri"/>
                <a:ea typeface="Calibri"/>
                <a:cs typeface="Calibri"/>
                <a:sym typeface="Calibri"/>
              </a:rPr>
              <a:t>Alien4Cloud</a:t>
            </a:r>
            <a:endParaRPr sz="1200">
              <a:solidFill>
                <a:srgbClr val="FFFFFF"/>
              </a:solidFill>
              <a:latin typeface="Calibri"/>
              <a:ea typeface="Calibri"/>
              <a:cs typeface="Calibri"/>
            </a:endParaRPr>
          </a:p>
        </p:txBody>
      </p:sp>
      <p:sp>
        <p:nvSpPr>
          <p:cNvPr id="253" name="Google Shape;253;g130af904478_0_38"/>
          <p:cNvSpPr/>
          <p:nvPr/>
        </p:nvSpPr>
        <p:spPr>
          <a:xfrm>
            <a:off x="2289831" y="961719"/>
            <a:ext cx="951000" cy="743100"/>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950"/>
            </a:pPr>
            <a:r>
              <a:rPr lang="en-US" sz="1200" dirty="0">
                <a:solidFill>
                  <a:srgbClr val="FFFFFF"/>
                </a:solidFill>
                <a:latin typeface="Calibri"/>
                <a:ea typeface="Calibri"/>
                <a:cs typeface="Calibri"/>
                <a:sym typeface="Calibri"/>
              </a:rPr>
              <a:t>Software Catalogue</a:t>
            </a:r>
            <a:endParaRPr sz="1200" dirty="0">
              <a:solidFill>
                <a:srgbClr val="FFFFFF"/>
              </a:solidFill>
              <a:latin typeface="Calibri"/>
              <a:ea typeface="Calibri"/>
              <a:cs typeface="Calibri"/>
            </a:endParaRPr>
          </a:p>
        </p:txBody>
      </p:sp>
      <p:sp>
        <p:nvSpPr>
          <p:cNvPr id="254" name="Google Shape;254;g130af904478_0_38"/>
          <p:cNvSpPr txBox="1"/>
          <p:nvPr/>
        </p:nvSpPr>
        <p:spPr>
          <a:xfrm>
            <a:off x="5417284" y="1937965"/>
            <a:ext cx="840600" cy="276959"/>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3. Deploy</a:t>
            </a:r>
            <a:endParaRPr sz="900" dirty="0">
              <a:solidFill>
                <a:prstClr val="black"/>
              </a:solidFill>
              <a:latin typeface="Calibri"/>
              <a:ea typeface="Calibri"/>
              <a:cs typeface="Calibri"/>
              <a:sym typeface="Calibri"/>
            </a:endParaRPr>
          </a:p>
        </p:txBody>
      </p:sp>
      <p:sp>
        <p:nvSpPr>
          <p:cNvPr id="256" name="Google Shape;256;g130af904478_0_38"/>
          <p:cNvSpPr/>
          <p:nvPr/>
        </p:nvSpPr>
        <p:spPr>
          <a:xfrm>
            <a:off x="2289831" y="2423618"/>
            <a:ext cx="951000" cy="416700"/>
          </a:xfrm>
          <a:prstGeom prst="rect">
            <a:avLst/>
          </a:prstGeom>
          <a:solidFill>
            <a:srgbClr val="C55A1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1000"/>
            </a:pPr>
            <a:r>
              <a:rPr lang="en-US" sz="1000" b="1">
                <a:solidFill>
                  <a:prstClr val="white"/>
                </a:solidFill>
                <a:latin typeface="Calibri"/>
                <a:ea typeface="Calibri"/>
                <a:cs typeface="Calibri"/>
                <a:sym typeface="Calibri"/>
              </a:rPr>
              <a:t>PyCOMPSs Code</a:t>
            </a:r>
            <a:endParaRPr/>
          </a:p>
        </p:txBody>
      </p:sp>
      <p:sp>
        <p:nvSpPr>
          <p:cNvPr id="257" name="Google Shape;257;g130af904478_0_38"/>
          <p:cNvSpPr/>
          <p:nvPr/>
        </p:nvSpPr>
        <p:spPr>
          <a:xfrm>
            <a:off x="973499" y="2433946"/>
            <a:ext cx="991200" cy="416700"/>
          </a:xfrm>
          <a:prstGeom prst="rect">
            <a:avLst/>
          </a:prstGeom>
          <a:solidFill>
            <a:srgbClr val="C55A1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1000"/>
            </a:pPr>
            <a:r>
              <a:rPr lang="en-US" sz="1000" b="1">
                <a:solidFill>
                  <a:prstClr val="white"/>
                </a:solidFill>
                <a:latin typeface="Calibri"/>
                <a:ea typeface="Calibri"/>
                <a:cs typeface="Calibri"/>
                <a:sym typeface="Calibri"/>
              </a:rPr>
              <a:t>Data Logistics</a:t>
            </a:r>
            <a:endParaRPr/>
          </a:p>
          <a:p>
            <a:pPr algn="ctr" defTabSz="685783">
              <a:buSzPts val="1000"/>
            </a:pPr>
            <a:r>
              <a:rPr lang="en-US" sz="1000" b="1">
                <a:solidFill>
                  <a:prstClr val="white"/>
                </a:solidFill>
                <a:latin typeface="Calibri"/>
                <a:ea typeface="Calibri"/>
                <a:cs typeface="Calibri"/>
                <a:sym typeface="Calibri"/>
              </a:rPr>
              <a:t>Pipelines</a:t>
            </a:r>
            <a:endParaRPr sz="1000" b="1">
              <a:solidFill>
                <a:prstClr val="white"/>
              </a:solidFill>
              <a:latin typeface="Calibri"/>
              <a:ea typeface="Calibri"/>
              <a:cs typeface="Calibri"/>
              <a:sym typeface="Calibri"/>
            </a:endParaRPr>
          </a:p>
        </p:txBody>
      </p:sp>
      <p:cxnSp>
        <p:nvCxnSpPr>
          <p:cNvPr id="258" name="Google Shape;258;g130af904478_0_38"/>
          <p:cNvCxnSpPr>
            <a:stCxn id="253" idx="2"/>
            <a:endCxn id="256" idx="0"/>
          </p:cNvCxnSpPr>
          <p:nvPr/>
        </p:nvCxnSpPr>
        <p:spPr>
          <a:xfrm>
            <a:off x="2765331" y="1704820"/>
            <a:ext cx="0" cy="718799"/>
          </a:xfrm>
          <a:prstGeom prst="straightConnector1">
            <a:avLst/>
          </a:prstGeom>
          <a:noFill/>
          <a:ln w="22225" cap="flat" cmpd="sng">
            <a:solidFill>
              <a:schemeClr val="dk1"/>
            </a:solidFill>
            <a:prstDash val="solid"/>
            <a:miter lim="800000"/>
            <a:headEnd type="none" w="sm" len="sm"/>
            <a:tailEnd type="triangle" w="med" len="med"/>
          </a:ln>
        </p:spPr>
      </p:cxnSp>
      <p:cxnSp>
        <p:nvCxnSpPr>
          <p:cNvPr id="260" name="Google Shape;260;g130af904478_0_38"/>
          <p:cNvCxnSpPr>
            <a:stCxn id="35" idx="2"/>
            <a:endCxn id="257" idx="0"/>
          </p:cNvCxnSpPr>
          <p:nvPr/>
        </p:nvCxnSpPr>
        <p:spPr>
          <a:xfrm>
            <a:off x="1469069" y="1702059"/>
            <a:ext cx="30" cy="731888"/>
          </a:xfrm>
          <a:prstGeom prst="straightConnector1">
            <a:avLst/>
          </a:prstGeom>
          <a:noFill/>
          <a:ln w="22225" cap="flat" cmpd="sng">
            <a:solidFill>
              <a:schemeClr val="dk1"/>
            </a:solidFill>
            <a:prstDash val="solid"/>
            <a:miter lim="800000"/>
            <a:headEnd type="none" w="sm" len="sm"/>
            <a:tailEnd type="triangle" w="med" len="med"/>
          </a:ln>
        </p:spPr>
      </p:cxnSp>
      <p:sp>
        <p:nvSpPr>
          <p:cNvPr id="261" name="Google Shape;261;g130af904478_0_38"/>
          <p:cNvSpPr txBox="1"/>
          <p:nvPr/>
        </p:nvSpPr>
        <p:spPr>
          <a:xfrm>
            <a:off x="3490871" y="2812373"/>
            <a:ext cx="1403922" cy="276959"/>
          </a:xfrm>
          <a:prstGeom prst="rect">
            <a:avLst/>
          </a:prstGeom>
          <a:noFill/>
          <a:ln>
            <a:noFill/>
          </a:ln>
        </p:spPr>
        <p:txBody>
          <a:bodyPr spcFirstLastPara="1" wrap="square" lIns="91425" tIns="45700" rIns="91425" bIns="45700" anchor="t" anchorCtr="0">
            <a:spAutoFit/>
          </a:bodyPr>
          <a:lstStyle/>
          <a:p>
            <a:pPr marL="114297" indent="-114297" algn="ctr" defTabSz="685783">
              <a:buClr>
                <a:prstClr val="black"/>
              </a:buClr>
              <a:buSzPts val="1200"/>
              <a:buFont typeface="Calibri"/>
              <a:buAutoNum type="arabicPeriod"/>
            </a:pPr>
            <a:r>
              <a:rPr lang="en-US" sz="1200" dirty="0">
                <a:solidFill>
                  <a:prstClr val="black"/>
                </a:solidFill>
                <a:latin typeface="Calibri"/>
                <a:ea typeface="Calibri"/>
                <a:cs typeface="Calibri"/>
                <a:sym typeface="Calibri"/>
              </a:rPr>
              <a:t> Create Workflow</a:t>
            </a:r>
            <a:endParaRPr sz="900" dirty="0">
              <a:solidFill>
                <a:prstClr val="black"/>
              </a:solidFill>
              <a:latin typeface="Calibri"/>
              <a:ea typeface="Calibri"/>
              <a:cs typeface="Calibri"/>
              <a:sym typeface="Calibri"/>
            </a:endParaRPr>
          </a:p>
        </p:txBody>
      </p:sp>
      <p:cxnSp>
        <p:nvCxnSpPr>
          <p:cNvPr id="262" name="Google Shape;262;g130af904478_0_38"/>
          <p:cNvCxnSpPr>
            <a:cxnSpLocks/>
            <a:endCxn id="246" idx="3"/>
          </p:cNvCxnSpPr>
          <p:nvPr/>
        </p:nvCxnSpPr>
        <p:spPr>
          <a:xfrm flipH="1" flipV="1">
            <a:off x="3504167" y="2788872"/>
            <a:ext cx="1314413" cy="3058"/>
          </a:xfrm>
          <a:prstGeom prst="straightConnector1">
            <a:avLst/>
          </a:prstGeom>
          <a:noFill/>
          <a:ln w="22225" cap="flat" cmpd="sng">
            <a:solidFill>
              <a:schemeClr val="dk1"/>
            </a:solidFill>
            <a:prstDash val="solid"/>
            <a:miter lim="800000"/>
            <a:headEnd type="none" w="sm" len="sm"/>
            <a:tailEnd type="triangle" w="med" len="med"/>
          </a:ln>
        </p:spPr>
      </p:cxnSp>
      <p:pic>
        <p:nvPicPr>
          <p:cNvPr id="263" name="Google Shape;263;g130af904478_0_38"/>
          <p:cNvPicPr preferRelativeResize="0"/>
          <p:nvPr/>
        </p:nvPicPr>
        <p:blipFill rotWithShape="1">
          <a:blip r:embed="rId4">
            <a:alphaModFix/>
          </a:blip>
          <a:srcRect/>
          <a:stretch/>
        </p:blipFill>
        <p:spPr>
          <a:xfrm>
            <a:off x="7511766" y="2269136"/>
            <a:ext cx="908530" cy="908530"/>
          </a:xfrm>
          <a:prstGeom prst="rect">
            <a:avLst/>
          </a:prstGeom>
          <a:noFill/>
          <a:ln>
            <a:noFill/>
          </a:ln>
        </p:spPr>
      </p:pic>
      <p:cxnSp>
        <p:nvCxnSpPr>
          <p:cNvPr id="264" name="Google Shape;264;g130af904478_0_38"/>
          <p:cNvCxnSpPr>
            <a:cxnSpLocks/>
          </p:cNvCxnSpPr>
          <p:nvPr/>
        </p:nvCxnSpPr>
        <p:spPr>
          <a:xfrm>
            <a:off x="5866417" y="2838454"/>
            <a:ext cx="1616517" cy="12193"/>
          </a:xfrm>
          <a:prstGeom prst="straightConnector1">
            <a:avLst/>
          </a:prstGeom>
          <a:noFill/>
          <a:ln w="22225" cap="flat" cmpd="sng">
            <a:solidFill>
              <a:schemeClr val="dk1"/>
            </a:solidFill>
            <a:prstDash val="solid"/>
            <a:miter lim="800000"/>
            <a:headEnd type="none" w="sm" len="sm"/>
            <a:tailEnd type="triangle" w="med" len="med"/>
          </a:ln>
        </p:spPr>
      </p:cxnSp>
      <p:sp>
        <p:nvSpPr>
          <p:cNvPr id="265" name="Google Shape;265;g130af904478_0_38"/>
          <p:cNvSpPr txBox="1"/>
          <p:nvPr/>
        </p:nvSpPr>
        <p:spPr>
          <a:xfrm>
            <a:off x="6310254" y="2376416"/>
            <a:ext cx="679500" cy="276959"/>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4. share</a:t>
            </a:r>
            <a:endParaRPr sz="900" dirty="0">
              <a:solidFill>
                <a:prstClr val="black"/>
              </a:solidFill>
              <a:latin typeface="Calibri"/>
              <a:ea typeface="Calibri"/>
              <a:cs typeface="Calibri"/>
              <a:sym typeface="Calibri"/>
            </a:endParaRPr>
          </a:p>
        </p:txBody>
      </p:sp>
      <p:pic>
        <p:nvPicPr>
          <p:cNvPr id="266" name="Google Shape;266;g130af904478_0_38"/>
          <p:cNvPicPr preferRelativeResize="0"/>
          <p:nvPr/>
        </p:nvPicPr>
        <p:blipFill rotWithShape="1">
          <a:blip r:embed="rId5">
            <a:alphaModFix/>
          </a:blip>
          <a:srcRect l="34915" t="38007" r="35202" b="32633"/>
          <a:stretch/>
        </p:blipFill>
        <p:spPr>
          <a:xfrm>
            <a:off x="1860068" y="2344826"/>
            <a:ext cx="516900" cy="421901"/>
          </a:xfrm>
          <a:prstGeom prst="rect">
            <a:avLst/>
          </a:prstGeom>
          <a:noFill/>
          <a:ln>
            <a:noFill/>
          </a:ln>
        </p:spPr>
      </p:pic>
      <p:cxnSp>
        <p:nvCxnSpPr>
          <p:cNvPr id="267" name="Google Shape;267;g130af904478_0_38"/>
          <p:cNvCxnSpPr>
            <a:stCxn id="249" idx="3"/>
            <a:endCxn id="252" idx="1"/>
          </p:cNvCxnSpPr>
          <p:nvPr/>
        </p:nvCxnSpPr>
        <p:spPr>
          <a:xfrm flipV="1">
            <a:off x="4537706" y="1329425"/>
            <a:ext cx="362517" cy="1083"/>
          </a:xfrm>
          <a:prstGeom prst="straightConnector1">
            <a:avLst/>
          </a:prstGeom>
          <a:noFill/>
          <a:ln w="22225" cap="flat" cmpd="sng">
            <a:solidFill>
              <a:schemeClr val="dk1"/>
            </a:solidFill>
            <a:prstDash val="solid"/>
            <a:miter lim="800000"/>
            <a:headEnd type="triangle" w="med" len="med"/>
            <a:tailEnd type="triangle" w="med" len="med"/>
          </a:ln>
        </p:spPr>
      </p:cxnSp>
      <p:sp>
        <p:nvSpPr>
          <p:cNvPr id="268" name="Google Shape;268;g130af904478_0_38"/>
          <p:cNvSpPr txBox="1">
            <a:spLocks noGrp="1"/>
          </p:cNvSpPr>
          <p:nvPr>
            <p:ph type="title"/>
          </p:nvPr>
        </p:nvSpPr>
        <p:spPr>
          <a:xfrm>
            <a:off x="219916" y="158812"/>
            <a:ext cx="6568500" cy="434100"/>
          </a:xfrm>
          <a:prstGeom prst="rect">
            <a:avLst/>
          </a:prstGeom>
          <a:noFill/>
          <a:ln>
            <a:noFill/>
          </a:ln>
        </p:spPr>
        <p:txBody>
          <a:bodyPr spcFirstLastPara="1" wrap="square" lIns="91425" tIns="45700" rIns="91425" bIns="45700" anchor="t" anchorCtr="0">
            <a:normAutofit/>
          </a:bodyPr>
          <a:lstStyle/>
          <a:p>
            <a:r>
              <a:rPr lang="en-US" dirty="0" err="1"/>
              <a:t>HPCWaaS</a:t>
            </a:r>
            <a:r>
              <a:rPr lang="en-US" dirty="0"/>
              <a:t> Overview</a:t>
            </a:r>
            <a:endParaRPr dirty="0"/>
          </a:p>
        </p:txBody>
      </p:sp>
      <p:cxnSp>
        <p:nvCxnSpPr>
          <p:cNvPr id="269" name="Google Shape;269;g130af904478_0_38"/>
          <p:cNvCxnSpPr>
            <a:endCxn id="249" idx="2"/>
          </p:cNvCxnSpPr>
          <p:nvPr/>
        </p:nvCxnSpPr>
        <p:spPr>
          <a:xfrm flipH="1" flipV="1">
            <a:off x="4054663" y="1702059"/>
            <a:ext cx="763916" cy="709481"/>
          </a:xfrm>
          <a:prstGeom prst="straightConnector1">
            <a:avLst/>
          </a:prstGeom>
          <a:noFill/>
          <a:ln w="22225" cap="flat" cmpd="sng">
            <a:solidFill>
              <a:schemeClr val="dk1"/>
            </a:solidFill>
            <a:prstDash val="solid"/>
            <a:miter lim="800000"/>
            <a:headEnd type="triangle" w="med" len="med"/>
            <a:tailEnd type="triangle" w="med" len="med"/>
          </a:ln>
        </p:spPr>
      </p:cxnSp>
      <p:sp>
        <p:nvSpPr>
          <p:cNvPr id="270" name="Google Shape;270;g130af904478_0_38"/>
          <p:cNvSpPr txBox="1"/>
          <p:nvPr/>
        </p:nvSpPr>
        <p:spPr>
          <a:xfrm>
            <a:off x="3727225" y="2000387"/>
            <a:ext cx="840600" cy="276959"/>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2. Store</a:t>
            </a:r>
            <a:endParaRPr sz="900" dirty="0">
              <a:solidFill>
                <a:prstClr val="black"/>
              </a:solidFill>
              <a:latin typeface="Calibri"/>
              <a:ea typeface="Calibri"/>
              <a:cs typeface="Calibri"/>
              <a:sym typeface="Calibri"/>
            </a:endParaRPr>
          </a:p>
        </p:txBody>
      </p:sp>
      <p:sp>
        <p:nvSpPr>
          <p:cNvPr id="271" name="Google Shape;271;g130af904478_0_38"/>
          <p:cNvSpPr/>
          <p:nvPr/>
        </p:nvSpPr>
        <p:spPr>
          <a:xfrm rot="2164688">
            <a:off x="3434011" y="1594419"/>
            <a:ext cx="373416" cy="867504"/>
          </a:xfrm>
          <a:prstGeom prst="upDownArrow">
            <a:avLst>
              <a:gd name="adj1" fmla="val 50000"/>
              <a:gd name="adj2" fmla="val 32758"/>
            </a:avLst>
          </a:prstGeom>
          <a:solidFill>
            <a:srgbClr val="C4E0B2"/>
          </a:solidFill>
          <a:ln w="19050" cap="flat" cmpd="sng">
            <a:solidFill>
              <a:srgbClr val="517E33"/>
            </a:solidFill>
            <a:prstDash val="solid"/>
            <a:round/>
            <a:headEnd type="none" w="sm" len="sm"/>
            <a:tailEnd type="none" w="sm" len="sm"/>
          </a:ln>
        </p:spPr>
        <p:txBody>
          <a:bodyPr spcFirstLastPara="1" wrap="square" lIns="91425" tIns="91425" rIns="91425" bIns="91425" anchor="ctr" anchorCtr="0">
            <a:noAutofit/>
          </a:bodyPr>
          <a:lstStyle/>
          <a:p>
            <a:pPr defTabSz="685783">
              <a:buSzPts val="1400"/>
            </a:pPr>
            <a:endParaRPr/>
          </a:p>
        </p:txBody>
      </p:sp>
      <p:cxnSp>
        <p:nvCxnSpPr>
          <p:cNvPr id="273" name="Google Shape;273;g130af904478_0_38"/>
          <p:cNvCxnSpPr>
            <a:stCxn id="272" idx="0"/>
            <a:endCxn id="256" idx="2"/>
          </p:cNvCxnSpPr>
          <p:nvPr/>
        </p:nvCxnSpPr>
        <p:spPr>
          <a:xfrm flipH="1" flipV="1">
            <a:off x="2765331" y="2840319"/>
            <a:ext cx="420010" cy="837178"/>
          </a:xfrm>
          <a:prstGeom prst="straightConnector1">
            <a:avLst/>
          </a:prstGeom>
          <a:noFill/>
          <a:ln w="9525" cap="flat" cmpd="sng">
            <a:solidFill>
              <a:schemeClr val="dk2"/>
            </a:solidFill>
            <a:prstDash val="solid"/>
            <a:round/>
            <a:headEnd type="none" w="med" len="med"/>
            <a:tailEnd type="none" w="med" len="med"/>
          </a:ln>
        </p:spPr>
      </p:cxnSp>
      <p:sp>
        <p:nvSpPr>
          <p:cNvPr id="274" name="Google Shape;274;g130af904478_0_38"/>
          <p:cNvSpPr/>
          <p:nvPr/>
        </p:nvSpPr>
        <p:spPr>
          <a:xfrm>
            <a:off x="137516" y="3689783"/>
            <a:ext cx="1825021" cy="392073"/>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100" dirty="0">
                <a:solidFill>
                  <a:prstClr val="black"/>
                </a:solidFill>
                <a:latin typeface="Calibri"/>
                <a:ea typeface="Calibri"/>
                <a:cs typeface="Calibri"/>
                <a:sym typeface="Calibri"/>
              </a:rPr>
              <a:t>Description of data movements as python functions.  </a:t>
            </a:r>
            <a:endParaRPr sz="1100" dirty="0">
              <a:solidFill>
                <a:prstClr val="black"/>
              </a:solidFill>
              <a:latin typeface="Calibri"/>
              <a:ea typeface="Calibri"/>
              <a:cs typeface="Calibri"/>
              <a:sym typeface="Calibri"/>
            </a:endParaRPr>
          </a:p>
        </p:txBody>
      </p:sp>
      <p:cxnSp>
        <p:nvCxnSpPr>
          <p:cNvPr id="275" name="Google Shape;275;g130af904478_0_38"/>
          <p:cNvCxnSpPr>
            <a:cxnSpLocks/>
            <a:stCxn id="274" idx="0"/>
            <a:endCxn id="257" idx="2"/>
          </p:cNvCxnSpPr>
          <p:nvPr/>
        </p:nvCxnSpPr>
        <p:spPr>
          <a:xfrm flipV="1">
            <a:off x="1050026" y="2850646"/>
            <a:ext cx="419073" cy="839136"/>
          </a:xfrm>
          <a:prstGeom prst="straightConnector1">
            <a:avLst/>
          </a:prstGeom>
          <a:noFill/>
          <a:ln w="9525" cap="flat" cmpd="sng">
            <a:solidFill>
              <a:schemeClr val="dk2"/>
            </a:solidFill>
            <a:prstDash val="solid"/>
            <a:round/>
            <a:headEnd type="none" w="med" len="med"/>
            <a:tailEnd type="none" w="med" len="med"/>
          </a:ln>
        </p:spPr>
      </p:cxnSp>
      <p:sp>
        <p:nvSpPr>
          <p:cNvPr id="276" name="Google Shape;276;g130af904478_0_38"/>
          <p:cNvSpPr/>
          <p:nvPr/>
        </p:nvSpPr>
        <p:spPr>
          <a:xfrm>
            <a:off x="752978" y="4330559"/>
            <a:ext cx="2758758" cy="4653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100">
                <a:solidFill>
                  <a:prstClr val="black"/>
                </a:solidFill>
                <a:highlight>
                  <a:prstClr val="white"/>
                </a:highlight>
                <a:latin typeface="Calibri"/>
                <a:ea typeface="Calibri"/>
                <a:cs typeface="Calibri"/>
                <a:sym typeface="Calibri"/>
              </a:rPr>
              <a:t>Topology of the components involved in the workflow lifecycle and their relationship.</a:t>
            </a:r>
            <a:endParaRPr sz="1050">
              <a:solidFill>
                <a:prstClr val="black"/>
              </a:solidFill>
              <a:highlight>
                <a:prstClr val="white"/>
              </a:highlight>
              <a:latin typeface="Calibri"/>
              <a:ea typeface="Calibri"/>
              <a:cs typeface="Calibri"/>
              <a:sym typeface="Calibri"/>
            </a:endParaRPr>
          </a:p>
        </p:txBody>
      </p:sp>
      <p:cxnSp>
        <p:nvCxnSpPr>
          <p:cNvPr id="277" name="Google Shape;277;g130af904478_0_38"/>
          <p:cNvCxnSpPr>
            <a:stCxn id="276" idx="0"/>
            <a:endCxn id="247" idx="2"/>
          </p:cNvCxnSpPr>
          <p:nvPr/>
        </p:nvCxnSpPr>
        <p:spPr>
          <a:xfrm flipH="1" flipV="1">
            <a:off x="2130791" y="3066746"/>
            <a:ext cx="1566" cy="1263813"/>
          </a:xfrm>
          <a:prstGeom prst="straightConnector1">
            <a:avLst/>
          </a:prstGeom>
          <a:noFill/>
          <a:ln w="9525" cap="flat" cmpd="sng">
            <a:solidFill>
              <a:schemeClr val="dk2"/>
            </a:solidFill>
            <a:prstDash val="solid"/>
            <a:round/>
            <a:headEnd type="none" w="med" len="med"/>
            <a:tailEnd type="none" w="med" len="med"/>
          </a:ln>
        </p:spPr>
      </p:cxnSp>
      <p:sp>
        <p:nvSpPr>
          <p:cNvPr id="35" name="Google Shape;233;g130af904478_0_1"/>
          <p:cNvSpPr/>
          <p:nvPr/>
        </p:nvSpPr>
        <p:spPr>
          <a:xfrm>
            <a:off x="995366" y="958958"/>
            <a:ext cx="947407" cy="743100"/>
          </a:xfrm>
          <a:prstGeom prst="roundRect">
            <a:avLst>
              <a:gd name="adj" fmla="val 12427"/>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950"/>
            </a:pPr>
            <a:r>
              <a:rPr lang="en-US" sz="1200" dirty="0">
                <a:solidFill>
                  <a:srgbClr val="FFFFFF"/>
                </a:solidFill>
                <a:latin typeface="Calibri"/>
                <a:ea typeface="Calibri"/>
                <a:cs typeface="Calibri"/>
                <a:sym typeface="Calibri"/>
              </a:rPr>
              <a:t>Data Catalogue</a:t>
            </a:r>
            <a:endParaRPr sz="1200" dirty="0">
              <a:solidFill>
                <a:srgbClr val="FFFFFF"/>
              </a:solidFill>
              <a:latin typeface="Calibri"/>
              <a:ea typeface="Calibri"/>
              <a:cs typeface="Calibri"/>
              <a:sym typeface="Calibri"/>
            </a:endParaRPr>
          </a:p>
        </p:txBody>
      </p:sp>
      <p:sp>
        <p:nvSpPr>
          <p:cNvPr id="43" name="Google Shape;274;g130af904478_0_38"/>
          <p:cNvSpPr/>
          <p:nvPr/>
        </p:nvSpPr>
        <p:spPr>
          <a:xfrm>
            <a:off x="1025927" y="1849378"/>
            <a:ext cx="878649" cy="33142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050" dirty="0">
                <a:solidFill>
                  <a:prstClr val="black"/>
                </a:solidFill>
                <a:latin typeface="Calibri"/>
                <a:ea typeface="Calibri"/>
                <a:cs typeface="Calibri"/>
                <a:sym typeface="Calibri"/>
              </a:rPr>
              <a:t>Input/output datasets</a:t>
            </a:r>
            <a:endParaRPr sz="1200" dirty="0">
              <a:solidFill>
                <a:prstClr val="black"/>
              </a:solidFill>
              <a:latin typeface="Calibri"/>
              <a:ea typeface="Calibri"/>
              <a:cs typeface="Calibri"/>
              <a:sym typeface="Calibri"/>
            </a:endParaRPr>
          </a:p>
        </p:txBody>
      </p:sp>
      <p:sp>
        <p:nvSpPr>
          <p:cNvPr id="45" name="Google Shape;272;g130af904478_0_38"/>
          <p:cNvSpPr/>
          <p:nvPr/>
        </p:nvSpPr>
        <p:spPr>
          <a:xfrm>
            <a:off x="2320941" y="1824571"/>
            <a:ext cx="892452" cy="311649"/>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050" dirty="0">
                <a:solidFill>
                  <a:prstClr val="black"/>
                </a:solidFill>
                <a:latin typeface="Calibri"/>
                <a:ea typeface="Calibri"/>
                <a:cs typeface="Calibri"/>
                <a:sym typeface="Calibri"/>
              </a:rPr>
              <a:t>Software Descriptions</a:t>
            </a:r>
            <a:endParaRPr sz="1200" dirty="0">
              <a:solidFill>
                <a:prstClr val="black"/>
              </a:solidFill>
              <a:latin typeface="Calibri"/>
              <a:ea typeface="Calibri"/>
              <a:cs typeface="Calibri"/>
              <a:sym typeface="Calibri"/>
            </a:endParaRPr>
          </a:p>
        </p:txBody>
      </p:sp>
      <p:sp>
        <p:nvSpPr>
          <p:cNvPr id="36" name="Google Shape;252;g130af904478_0_38"/>
          <p:cNvSpPr/>
          <p:nvPr/>
        </p:nvSpPr>
        <p:spPr>
          <a:xfrm>
            <a:off x="6211000" y="963972"/>
            <a:ext cx="966194" cy="735412"/>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950"/>
            </a:pPr>
            <a:r>
              <a:rPr lang="es-ES" sz="1200" dirty="0" err="1">
                <a:solidFill>
                  <a:srgbClr val="FFFFFF"/>
                </a:solidFill>
                <a:latin typeface="Calibri"/>
                <a:ea typeface="Calibri"/>
                <a:cs typeface="Calibri"/>
              </a:rPr>
              <a:t>Ystia</a:t>
            </a:r>
            <a:r>
              <a:rPr lang="es-ES" sz="1200" dirty="0">
                <a:solidFill>
                  <a:srgbClr val="FFFFFF"/>
                </a:solidFill>
                <a:latin typeface="Calibri"/>
                <a:ea typeface="Calibri"/>
                <a:cs typeface="Calibri"/>
              </a:rPr>
              <a:t> </a:t>
            </a:r>
            <a:r>
              <a:rPr lang="es-ES" sz="1200" dirty="0" err="1">
                <a:solidFill>
                  <a:srgbClr val="FFFFFF"/>
                </a:solidFill>
                <a:latin typeface="Calibri"/>
                <a:ea typeface="Calibri"/>
                <a:cs typeface="Calibri"/>
              </a:rPr>
              <a:t>Orchestrator</a:t>
            </a:r>
            <a:endParaRPr sz="1200" dirty="0">
              <a:solidFill>
                <a:srgbClr val="FFFFFF"/>
              </a:solidFill>
              <a:latin typeface="Calibri"/>
              <a:ea typeface="Calibri"/>
              <a:cs typeface="Calibri"/>
            </a:endParaRPr>
          </a:p>
        </p:txBody>
      </p:sp>
      <p:cxnSp>
        <p:nvCxnSpPr>
          <p:cNvPr id="37" name="Google Shape;267;g130af904478_0_38"/>
          <p:cNvCxnSpPr>
            <a:cxnSpLocks/>
            <a:stCxn id="252" idx="3"/>
            <a:endCxn id="36" idx="1"/>
          </p:cNvCxnSpPr>
          <p:nvPr/>
        </p:nvCxnSpPr>
        <p:spPr>
          <a:xfrm>
            <a:off x="5866416" y="1329425"/>
            <a:ext cx="344584" cy="2253"/>
          </a:xfrm>
          <a:prstGeom prst="straightConnector1">
            <a:avLst/>
          </a:prstGeom>
          <a:noFill/>
          <a:ln w="22225" cap="flat" cmpd="sng">
            <a:solidFill>
              <a:schemeClr val="dk1"/>
            </a:solidFill>
            <a:prstDash val="solid"/>
            <a:miter lim="800000"/>
            <a:headEnd type="triangle" w="med" len="med"/>
            <a:tailEnd type="triangle" w="med" len="med"/>
          </a:ln>
        </p:spPr>
      </p:cxnSp>
      <p:pic>
        <p:nvPicPr>
          <p:cNvPr id="6" name="Picture 5">
            <a:extLst>
              <a:ext uri="{FF2B5EF4-FFF2-40B4-BE49-F238E27FC236}">
                <a16:creationId xmlns:a16="http://schemas.microsoft.com/office/drawing/2014/main" id="{19C25803-5908-9119-63C5-6ACB9163AF55}"/>
              </a:ext>
            </a:extLst>
          </p:cNvPr>
          <p:cNvPicPr>
            <a:picLocks noChangeAspect="1"/>
          </p:cNvPicPr>
          <p:nvPr/>
        </p:nvPicPr>
        <p:blipFill rotWithShape="1">
          <a:blip r:embed="rId6"/>
          <a:srcRect l="33229" t="39766" r="3171" b="5109"/>
          <a:stretch/>
        </p:blipFill>
        <p:spPr>
          <a:xfrm>
            <a:off x="4225629" y="3132773"/>
            <a:ext cx="2764126" cy="1867842"/>
          </a:xfrm>
          <a:prstGeom prst="rect">
            <a:avLst/>
          </a:prstGeom>
          <a:ln>
            <a:solidFill>
              <a:schemeClr val="tx1"/>
            </a:solidFill>
          </a:ln>
        </p:spPr>
      </p:pic>
      <p:sp>
        <p:nvSpPr>
          <p:cNvPr id="8" name="Google Shape;252;g130af904478_0_38">
            <a:extLst>
              <a:ext uri="{FF2B5EF4-FFF2-40B4-BE49-F238E27FC236}">
                <a16:creationId xmlns:a16="http://schemas.microsoft.com/office/drawing/2014/main" id="{671FD03E-D4FE-F150-FDDE-0832C37C5AEA}"/>
              </a:ext>
            </a:extLst>
          </p:cNvPr>
          <p:cNvSpPr/>
          <p:nvPr/>
        </p:nvSpPr>
        <p:spPr>
          <a:xfrm>
            <a:off x="7482934" y="965502"/>
            <a:ext cx="966194" cy="735412"/>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950"/>
            </a:pPr>
            <a:r>
              <a:rPr lang="en-US" sz="1200" dirty="0">
                <a:solidFill>
                  <a:srgbClr val="FFFFFF"/>
                </a:solidFill>
                <a:latin typeface="Calibri"/>
                <a:ea typeface="Calibri"/>
                <a:cs typeface="Calibri"/>
              </a:rPr>
              <a:t>Execution API</a:t>
            </a:r>
            <a:endParaRPr sz="1200" dirty="0">
              <a:solidFill>
                <a:srgbClr val="FFFFFF"/>
              </a:solidFill>
              <a:latin typeface="Calibri"/>
              <a:ea typeface="Calibri"/>
              <a:cs typeface="Calibri"/>
            </a:endParaRPr>
          </a:p>
        </p:txBody>
      </p:sp>
      <p:cxnSp>
        <p:nvCxnSpPr>
          <p:cNvPr id="9" name="Google Shape;250;g130af904478_0_38">
            <a:extLst>
              <a:ext uri="{FF2B5EF4-FFF2-40B4-BE49-F238E27FC236}">
                <a16:creationId xmlns:a16="http://schemas.microsoft.com/office/drawing/2014/main" id="{89469BA0-C9D2-F54F-F527-B49E556E6428}"/>
              </a:ext>
            </a:extLst>
          </p:cNvPr>
          <p:cNvCxnSpPr>
            <a:cxnSpLocks/>
            <a:stCxn id="263" idx="0"/>
            <a:endCxn id="8" idx="2"/>
          </p:cNvCxnSpPr>
          <p:nvPr/>
        </p:nvCxnSpPr>
        <p:spPr>
          <a:xfrm flipV="1">
            <a:off x="7966030" y="1700915"/>
            <a:ext cx="0" cy="568221"/>
          </a:xfrm>
          <a:prstGeom prst="straightConnector1">
            <a:avLst/>
          </a:prstGeom>
          <a:noFill/>
          <a:ln w="22225" cap="flat" cmpd="sng">
            <a:solidFill>
              <a:schemeClr val="dk1"/>
            </a:solidFill>
            <a:prstDash val="solid"/>
            <a:miter lim="800000"/>
            <a:headEnd type="triangle" w="med" len="med"/>
            <a:tailEnd type="triangle" w="med" len="med"/>
          </a:ln>
        </p:spPr>
      </p:cxnSp>
      <p:cxnSp>
        <p:nvCxnSpPr>
          <p:cNvPr id="16" name="Google Shape;267;g130af904478_0_38">
            <a:extLst>
              <a:ext uri="{FF2B5EF4-FFF2-40B4-BE49-F238E27FC236}">
                <a16:creationId xmlns:a16="http://schemas.microsoft.com/office/drawing/2014/main" id="{B4A83A62-2D40-C4AA-C240-A5B771A42BD0}"/>
              </a:ext>
            </a:extLst>
          </p:cNvPr>
          <p:cNvCxnSpPr>
            <a:cxnSpLocks/>
            <a:stCxn id="36" idx="3"/>
            <a:endCxn id="8" idx="1"/>
          </p:cNvCxnSpPr>
          <p:nvPr/>
        </p:nvCxnSpPr>
        <p:spPr>
          <a:xfrm>
            <a:off x="7177195" y="1331678"/>
            <a:ext cx="305739" cy="1530"/>
          </a:xfrm>
          <a:prstGeom prst="straightConnector1">
            <a:avLst/>
          </a:prstGeom>
          <a:noFill/>
          <a:ln w="22225" cap="flat" cmpd="sng">
            <a:solidFill>
              <a:schemeClr val="dk1"/>
            </a:solidFill>
            <a:prstDash val="solid"/>
            <a:miter lim="800000"/>
            <a:headEnd type="triangle" w="med" len="med"/>
            <a:tailEnd type="triangle" w="med" len="med"/>
          </a:ln>
        </p:spPr>
      </p:cxnSp>
      <p:sp>
        <p:nvSpPr>
          <p:cNvPr id="19" name="Google Shape;265;g130af904478_0_38">
            <a:extLst>
              <a:ext uri="{FF2B5EF4-FFF2-40B4-BE49-F238E27FC236}">
                <a16:creationId xmlns:a16="http://schemas.microsoft.com/office/drawing/2014/main" id="{E03380B2-4BF8-5BF0-B519-4E103A09156F}"/>
              </a:ext>
            </a:extLst>
          </p:cNvPr>
          <p:cNvSpPr txBox="1"/>
          <p:nvPr/>
        </p:nvSpPr>
        <p:spPr>
          <a:xfrm>
            <a:off x="8009416" y="1871306"/>
            <a:ext cx="821759" cy="461624"/>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5. execute</a:t>
            </a:r>
            <a:endParaRPr sz="900" dirty="0">
              <a:solidFill>
                <a:prstClr val="black"/>
              </a:solidFill>
              <a:latin typeface="Calibri"/>
              <a:ea typeface="Calibri"/>
              <a:cs typeface="Calibri"/>
              <a:sym typeface="Calibri"/>
            </a:endParaRPr>
          </a:p>
        </p:txBody>
      </p:sp>
      <p:cxnSp>
        <p:nvCxnSpPr>
          <p:cNvPr id="20" name="Google Shape;273;g130af904478_0_38">
            <a:extLst>
              <a:ext uri="{FF2B5EF4-FFF2-40B4-BE49-F238E27FC236}">
                <a16:creationId xmlns:a16="http://schemas.microsoft.com/office/drawing/2014/main" id="{E6FEF989-6B8A-563B-F74D-0FFCF4431090}"/>
              </a:ext>
            </a:extLst>
          </p:cNvPr>
          <p:cNvCxnSpPr>
            <a:cxnSpLocks/>
          </p:cNvCxnSpPr>
          <p:nvPr/>
        </p:nvCxnSpPr>
        <p:spPr>
          <a:xfrm flipH="1">
            <a:off x="3511736" y="3132773"/>
            <a:ext cx="713892" cy="200148"/>
          </a:xfrm>
          <a:prstGeom prst="straightConnector1">
            <a:avLst/>
          </a:prstGeom>
          <a:noFill/>
          <a:ln w="9525" cap="flat" cmpd="sng">
            <a:solidFill>
              <a:schemeClr val="dk2"/>
            </a:solidFill>
            <a:prstDash val="solid"/>
            <a:round/>
            <a:headEnd type="none" w="med" len="med"/>
            <a:tailEnd type="none" w="med" len="med"/>
          </a:ln>
        </p:spPr>
      </p:cxnSp>
      <p:sp>
        <p:nvSpPr>
          <p:cNvPr id="259" name="Google Shape;259;g130af904478_0_38"/>
          <p:cNvSpPr/>
          <p:nvPr/>
        </p:nvSpPr>
        <p:spPr>
          <a:xfrm>
            <a:off x="6073522" y="2643815"/>
            <a:ext cx="1198478" cy="389976"/>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1100"/>
            </a:pPr>
            <a:r>
              <a:rPr lang="en-US" sz="1050" dirty="0">
                <a:solidFill>
                  <a:prstClr val="black"/>
                </a:solidFill>
                <a:latin typeface="Calibri"/>
                <a:ea typeface="Calibri"/>
                <a:cs typeface="Calibri"/>
                <a:sym typeface="Calibri"/>
              </a:rPr>
              <a:t>endpoint to invoke the Workflow </a:t>
            </a:r>
            <a:r>
              <a:rPr lang="en-US" sz="1200" dirty="0">
                <a:solidFill>
                  <a:prstClr val="black"/>
                </a:solidFill>
                <a:latin typeface="Calibri"/>
                <a:ea typeface="Calibri"/>
                <a:cs typeface="Calibri"/>
                <a:sym typeface="Calibri"/>
              </a:rPr>
              <a:t> </a:t>
            </a:r>
            <a:endParaRPr sz="1200" dirty="0">
              <a:solidFill>
                <a:prstClr val="black"/>
              </a:solidFill>
              <a:latin typeface="Calibri"/>
              <a:ea typeface="Calibri"/>
              <a:cs typeface="Calibri"/>
              <a:sym typeface="Calibri"/>
            </a:endParaRPr>
          </a:p>
        </p:txBody>
      </p:sp>
      <p:cxnSp>
        <p:nvCxnSpPr>
          <p:cNvPr id="28" name="Google Shape;273;g130af904478_0_38">
            <a:extLst>
              <a:ext uri="{FF2B5EF4-FFF2-40B4-BE49-F238E27FC236}">
                <a16:creationId xmlns:a16="http://schemas.microsoft.com/office/drawing/2014/main" id="{C3140923-9D15-690E-B34E-8D9DA2F9778E}"/>
              </a:ext>
            </a:extLst>
          </p:cNvPr>
          <p:cNvCxnSpPr>
            <a:cxnSpLocks/>
          </p:cNvCxnSpPr>
          <p:nvPr/>
        </p:nvCxnSpPr>
        <p:spPr>
          <a:xfrm flipH="1" flipV="1">
            <a:off x="3504167" y="3332921"/>
            <a:ext cx="721462" cy="1667694"/>
          </a:xfrm>
          <a:prstGeom prst="straightConnector1">
            <a:avLst/>
          </a:prstGeom>
          <a:noFill/>
          <a:ln w="9525" cap="flat" cmpd="sng">
            <a:solidFill>
              <a:schemeClr val="dk2"/>
            </a:solidFill>
            <a:prstDash val="solid"/>
            <a:round/>
            <a:headEnd type="none" w="med" len="med"/>
            <a:tailEnd type="none" w="med" len="med"/>
          </a:ln>
        </p:spPr>
      </p:cxnSp>
      <p:sp>
        <p:nvSpPr>
          <p:cNvPr id="272" name="Google Shape;272;g130af904478_0_38"/>
          <p:cNvSpPr/>
          <p:nvPr/>
        </p:nvSpPr>
        <p:spPr>
          <a:xfrm>
            <a:off x="2250816" y="3677496"/>
            <a:ext cx="1869052" cy="422758"/>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100" dirty="0">
                <a:solidFill>
                  <a:prstClr val="black"/>
                </a:solidFill>
                <a:latin typeface="Calibri"/>
                <a:ea typeface="Calibri"/>
                <a:cs typeface="Calibri"/>
                <a:sym typeface="Calibri"/>
              </a:rPr>
              <a:t>Computational Workflow as a simple python script. </a:t>
            </a:r>
            <a:endParaRPr sz="1100" dirty="0">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049148594"/>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2709</TotalTime>
  <Words>994</Words>
  <Application>Microsoft Macintosh PowerPoint</Application>
  <PresentationFormat>On-screen Show (16:9)</PresentationFormat>
  <Paragraphs>139</Paragraphs>
  <Slides>14</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Arial</vt:lpstr>
      <vt:lpstr>Calibri</vt:lpstr>
      <vt:lpstr>Calibri Light</vt:lpstr>
      <vt:lpstr>Helvetica</vt:lpstr>
      <vt:lpstr>Helvetica Neue</vt:lpstr>
      <vt:lpstr>Myriad Pro</vt:lpstr>
      <vt:lpstr>Noto Sans Symbols</vt:lpstr>
      <vt:lpstr>Open Sans</vt:lpstr>
      <vt:lpstr>Wingdings</vt:lpstr>
      <vt:lpstr>Tema de Office</vt:lpstr>
      <vt:lpstr>1_Tema de Office</vt:lpstr>
      <vt:lpstr>Introduction to the eFlows4HPC software stack and HPC Workflows as a Service methodology</vt:lpstr>
      <vt:lpstr>Agenda</vt:lpstr>
      <vt:lpstr>Overview of eflows4HPC</vt:lpstr>
      <vt:lpstr>eFlows4HPC in a nutshell</vt:lpstr>
      <vt:lpstr>Pillar I: Manufacturing</vt:lpstr>
      <vt:lpstr>Pillar II: Climate</vt:lpstr>
      <vt:lpstr>Pillar III: Urgent computing for natural hazards</vt:lpstr>
      <vt:lpstr>PowerPoint Presentation</vt:lpstr>
      <vt:lpstr>HPCWaaS Overview</vt:lpstr>
      <vt:lpstr>Project achievements</vt:lpstr>
      <vt:lpstr>Tutorial focus (I): HPC Workflows as a Service methodology</vt:lpstr>
      <vt:lpstr>Tutorial focus (II): HPC Workflows as a Service methodology</vt:lpstr>
      <vt:lpstr>Project partners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Rosa M Badia</cp:lastModifiedBy>
  <cp:revision>96</cp:revision>
  <dcterms:created xsi:type="dcterms:W3CDTF">2020-02-13T17:55:21Z</dcterms:created>
  <dcterms:modified xsi:type="dcterms:W3CDTF">2023-05-02T16:22:13Z</dcterms:modified>
</cp:coreProperties>
</file>